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8" r:id="rId2"/>
    <p:sldId id="256" r:id="rId3"/>
    <p:sldId id="299" r:id="rId4"/>
    <p:sldId id="295" r:id="rId5"/>
    <p:sldId id="296" r:id="rId6"/>
    <p:sldId id="263" r:id="rId7"/>
    <p:sldId id="264" r:id="rId8"/>
    <p:sldId id="265" r:id="rId9"/>
    <p:sldId id="301" r:id="rId10"/>
    <p:sldId id="266" r:id="rId11"/>
    <p:sldId id="29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3399FF"/>
    <a:srgbClr val="FF0000"/>
    <a:srgbClr val="0066FF"/>
    <a:srgbClr val="FFFF66"/>
    <a:srgbClr val="CC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0" autoAdjust="0"/>
  </p:normalViewPr>
  <p:slideViewPr>
    <p:cSldViewPr>
      <p:cViewPr varScale="1">
        <p:scale>
          <a:sx n="89" d="100"/>
          <a:sy n="89" d="100"/>
        </p:scale>
        <p:origin x="-9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03FCA6-6C5E-474E-B9DB-5F5F3CA54B56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F79075-4AD5-4AD0-AEBA-1C99C2CC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15CA-7EC8-4AC2-A736-7242B63DDC23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46B6-1831-427E-BB48-FFEE7741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BCD1-A4DA-44C5-AEF4-F3D0A84BFDC7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A6A9-BEB5-492F-B672-8BA3E8E7E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CA1B-DBAD-4AE4-A91C-FAC5BB07A48F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6445-2647-44DB-9468-52F2A62BD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D51C-9D0A-4D92-BCA2-8C0C9A41E3B5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A3F-F2BA-4C31-9D5D-72C8047D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CFE-25AB-4A9C-8D6B-F40BAC82DCE4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24F0-DC1D-435D-B1DE-E865690D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CF34-2BB7-453D-85C1-8D1B59DD8D80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E82A-15F7-4328-87C4-0EA2CBFE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C384-E253-4C23-9070-EEA523F9347E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ED4C-708D-4D2A-A1BB-BF0F0790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AE-8F1A-43CF-A83F-6239CBA93911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8494-9035-4E0A-B07D-86DC5B4D7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E12D-FA11-49DA-AF90-BCB3A65594C5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A809-E00C-44F5-B9A3-29E39B0BF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079F-ED90-4640-A1FC-CED98E53C1C8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EDD1-1DDB-42AF-B2D7-8C6EF7A8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BC7D-FE06-48A2-91F5-DD83B9094044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9153-FA4F-4169-884E-B20F46E2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41B172-88A5-4B21-9161-557A1161037D}" type="datetimeFigureOut">
              <a:rPr lang="ru-RU"/>
              <a:pPr>
                <a:defRPr/>
              </a:pPr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C5DAE-B2AF-42EF-AFA4-40D71D60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77;&#1085;&#1100;%20&#1089;&#1077;&#1084;&#1100;&#1080;%20&#1087;&#1088;&#1077;&#1079;&#1077;&#1085;&#1090;&#1072;&#1094;&#1080;&#1103;\&#1055;&#1045;&#1058;&#1056;%20&#1048;%20&#1060;&#1045;&#1042;&#1056;&#1054;&#1053;&#1048;&#1071;\In-Yan_-_Gimn_Semje.mp3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77;&#1085;&#1100;%20&#1089;&#1077;&#1084;&#1100;&#1080;%20&#1087;&#1088;&#1077;&#1079;&#1077;&#1085;&#1090;&#1072;&#1094;&#1080;&#1103;\&#1055;&#1045;&#1058;&#1056;%20&#1048;%20&#1060;&#1045;&#1042;&#1056;&#1054;&#1053;&#1048;&#1071;\Mark_Tishman_-_Ya_Stanu_Tvoim_Angelom.mp3" TargetMode="Externa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________svayt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0500"/>
            <a:ext cx="3316288" cy="49641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932363" y="187325"/>
            <a:ext cx="4259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Решили люди, что кто-то перенес </a:t>
            </a:r>
          </a:p>
          <a:p>
            <a:r>
              <a:rPr lang="ru-RU" b="1">
                <a:solidFill>
                  <a:srgbClr val="FFFF00"/>
                </a:solidFill>
              </a:rPr>
              <a:t>ночью тела, и вновь их разлучили,</a:t>
            </a:r>
          </a:p>
          <a:p>
            <a:r>
              <a:rPr lang="ru-RU" b="1">
                <a:solidFill>
                  <a:srgbClr val="FFFF00"/>
                </a:solidFill>
              </a:rPr>
              <a:t> на сей раз крепко заперев. Но и на </a:t>
            </a:r>
          </a:p>
          <a:p>
            <a:r>
              <a:rPr lang="ru-RU" b="1">
                <a:solidFill>
                  <a:srgbClr val="FFFF00"/>
                </a:solidFill>
              </a:rPr>
              <a:t>следующее утро тела супругов </a:t>
            </a:r>
          </a:p>
          <a:p>
            <a:r>
              <a:rPr lang="ru-RU" b="1">
                <a:solidFill>
                  <a:srgbClr val="FFFF00"/>
                </a:solidFill>
              </a:rPr>
              <a:t>оказались вместе в одном гробу.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64960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4578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4176713" cy="35067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64163" y="404813"/>
            <a:ext cx="3571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Потому так и похоронили их, </a:t>
            </a:r>
          </a:p>
          <a:p>
            <a:r>
              <a:rPr lang="ru-RU" b="1">
                <a:solidFill>
                  <a:srgbClr val="FFFF00"/>
                </a:solidFill>
              </a:rPr>
              <a:t>Петра и Февронию, вместе.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0101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3906837" cy="45354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292725" y="0"/>
            <a:ext cx="3889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Русская православная церковь </a:t>
            </a:r>
          </a:p>
          <a:p>
            <a:r>
              <a:rPr lang="ru-RU" b="1">
                <a:solidFill>
                  <a:srgbClr val="FFFF00"/>
                </a:solidFill>
              </a:rPr>
              <a:t>причислила Петра и Февронию </a:t>
            </a:r>
          </a:p>
          <a:p>
            <a:r>
              <a:rPr lang="ru-RU" b="1">
                <a:solidFill>
                  <a:srgbClr val="FFFF00"/>
                </a:solidFill>
              </a:rPr>
              <a:t>к лику святых. История их любви подробно и красочно описана в известной древнерусской </a:t>
            </a:r>
          </a:p>
          <a:p>
            <a:r>
              <a:rPr lang="ru-RU" b="1">
                <a:solidFill>
                  <a:srgbClr val="FFFF00"/>
                </a:solidFill>
              </a:rPr>
              <a:t>"Повести о Петре и Февронии".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emblema"/>
          <p:cNvPicPr>
            <a:picLocks noChangeAspect="1" noChangeArrowheads="1"/>
          </p:cNvPicPr>
          <p:nvPr/>
        </p:nvPicPr>
        <p:blipFill>
          <a:blip r:embed="rId2"/>
          <a:srcRect l="1999" r="4179" b="3523"/>
          <a:stretch>
            <a:fillRect/>
          </a:stretch>
        </p:blipFill>
        <p:spPr bwMode="auto">
          <a:xfrm>
            <a:off x="1619250" y="188913"/>
            <a:ext cx="3765550" cy="43926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5614988" y="188913"/>
            <a:ext cx="35290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До революции в России праздник в честь святых Петра и Февронии Муромских,</a:t>
            </a:r>
          </a:p>
          <a:p>
            <a:r>
              <a:rPr lang="ru-RU" b="1">
                <a:solidFill>
                  <a:srgbClr val="FFFF00"/>
                </a:solidFill>
              </a:rPr>
              <a:t> олицетворяющих супружескую любовь и верность в русской культуре, отмечался </a:t>
            </a:r>
          </a:p>
          <a:p>
            <a:r>
              <a:rPr lang="ru-RU" b="1">
                <a:solidFill>
                  <a:srgbClr val="FFFF00"/>
                </a:solidFill>
              </a:rPr>
              <a:t>очень широко.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4643438" y="-1588"/>
            <a:ext cx="45799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Сегодня эта традиция возрождается. </a:t>
            </a:r>
          </a:p>
          <a:p>
            <a:r>
              <a:rPr lang="ru-RU" b="1">
                <a:solidFill>
                  <a:srgbClr val="FFFF00"/>
                </a:solidFill>
              </a:rPr>
              <a:t>По инициативе жителей Мурома </a:t>
            </a:r>
          </a:p>
          <a:p>
            <a:r>
              <a:rPr lang="ru-RU" b="1">
                <a:solidFill>
                  <a:srgbClr val="FFFF00"/>
                </a:solidFill>
              </a:rPr>
              <a:t>в городе были восстановлены </a:t>
            </a:r>
          </a:p>
          <a:p>
            <a:r>
              <a:rPr lang="ru-RU" b="1">
                <a:solidFill>
                  <a:srgbClr val="FFFF00"/>
                </a:solidFill>
              </a:rPr>
              <a:t>дореволюционные традиции </a:t>
            </a:r>
          </a:p>
          <a:p>
            <a:r>
              <a:rPr lang="ru-RU" b="1">
                <a:solidFill>
                  <a:srgbClr val="FFFF00"/>
                </a:solidFill>
              </a:rPr>
              <a:t>празднования дня Петра и Февронии, </a:t>
            </a:r>
          </a:p>
          <a:p>
            <a:r>
              <a:rPr lang="ru-RU" b="1">
                <a:solidFill>
                  <a:srgbClr val="FFFF00"/>
                </a:solidFill>
              </a:rPr>
              <a:t>которые затем поддержали и многие </a:t>
            </a:r>
          </a:p>
          <a:p>
            <a:r>
              <a:rPr lang="ru-RU" b="1">
                <a:solidFill>
                  <a:srgbClr val="FFFF00"/>
                </a:solidFill>
              </a:rPr>
              <a:t>другие города России. </a:t>
            </a:r>
          </a:p>
        </p:txBody>
      </p:sp>
      <p:pic>
        <p:nvPicPr>
          <p:cNvPr id="27650" name="Picture 5" descr="den_sem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88913"/>
            <a:ext cx="4465638" cy="3416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4859338" y="258763"/>
            <a:ext cx="4367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 благословению покойного </a:t>
            </a:r>
          </a:p>
          <a:p>
            <a:r>
              <a:rPr lang="ru-RU" b="1">
                <a:solidFill>
                  <a:srgbClr val="FFFF00"/>
                </a:solidFill>
              </a:rPr>
              <a:t>патриарха Московского и всея Руси </a:t>
            </a:r>
          </a:p>
          <a:p>
            <a:r>
              <a:rPr lang="ru-RU" b="1">
                <a:solidFill>
                  <a:srgbClr val="FFFF00"/>
                </a:solidFill>
              </a:rPr>
              <a:t>Алексия Второго в 2004 году была </a:t>
            </a:r>
          </a:p>
          <a:p>
            <a:r>
              <a:rPr lang="ru-RU" b="1">
                <a:solidFill>
                  <a:srgbClr val="FFFF00"/>
                </a:solidFill>
              </a:rPr>
              <a:t>создана общенациональная </a:t>
            </a:r>
          </a:p>
          <a:p>
            <a:r>
              <a:rPr lang="ru-RU" b="1">
                <a:solidFill>
                  <a:srgbClr val="FFFF00"/>
                </a:solidFill>
              </a:rPr>
              <a:t>программа "В кругу семьи".</a:t>
            </a:r>
          </a:p>
        </p:txBody>
      </p:sp>
      <p:pic>
        <p:nvPicPr>
          <p:cNvPr id="28674" name="Picture 6" descr="v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4105275" cy="3289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5292725" y="331788"/>
            <a:ext cx="3932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В 2008 году день торжества </a:t>
            </a:r>
          </a:p>
          <a:p>
            <a:r>
              <a:rPr lang="ru-RU" b="1">
                <a:solidFill>
                  <a:srgbClr val="FFFF00"/>
                </a:solidFill>
              </a:rPr>
              <a:t>в честь покровителей </a:t>
            </a:r>
          </a:p>
          <a:p>
            <a:r>
              <a:rPr lang="ru-RU" b="1">
                <a:solidFill>
                  <a:srgbClr val="FFFF00"/>
                </a:solidFill>
              </a:rPr>
              <a:t>супружеской любви и верности </a:t>
            </a:r>
          </a:p>
          <a:p>
            <a:r>
              <a:rPr lang="ru-RU" b="1">
                <a:solidFill>
                  <a:srgbClr val="FFFF00"/>
                </a:solidFill>
              </a:rPr>
              <a:t>получили официальный статус. </a:t>
            </a:r>
          </a:p>
        </p:txBody>
      </p:sp>
      <p:pic>
        <p:nvPicPr>
          <p:cNvPr id="2969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8913"/>
            <a:ext cx="3609975" cy="4645025"/>
          </a:xfrm>
          <a:ln w="76200" cmpd="tri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5508625" y="187325"/>
            <a:ext cx="37258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Оргкомитет общероссийского </a:t>
            </a:r>
          </a:p>
          <a:p>
            <a:r>
              <a:rPr lang="ru-RU" b="1">
                <a:solidFill>
                  <a:srgbClr val="FFFF00"/>
                </a:solidFill>
              </a:rPr>
              <a:t>праздника День семьи, любви </a:t>
            </a:r>
          </a:p>
          <a:p>
            <a:r>
              <a:rPr lang="ru-RU" b="1">
                <a:solidFill>
                  <a:srgbClr val="FFFF00"/>
                </a:solidFill>
              </a:rPr>
              <a:t>и верности возглавила </a:t>
            </a:r>
          </a:p>
          <a:p>
            <a:r>
              <a:rPr lang="ru-RU" b="1">
                <a:solidFill>
                  <a:srgbClr val="FFFF00"/>
                </a:solidFill>
              </a:rPr>
              <a:t>супруга президента России </a:t>
            </a:r>
          </a:p>
          <a:p>
            <a:r>
              <a:rPr lang="ru-RU" b="1">
                <a:solidFill>
                  <a:srgbClr val="FFFF00"/>
                </a:solidFill>
              </a:rPr>
              <a:t>Светлана Медведева.</a:t>
            </a:r>
          </a:p>
          <a:p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30722" name="Picture 6" descr="bear-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3038475" cy="47625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77875"/>
          </a:xfrm>
        </p:spPr>
        <p:txBody>
          <a:bodyPr/>
          <a:lstStyle/>
          <a:p>
            <a:r>
              <a:rPr lang="ru-RU" sz="2400" b="1" i="1" smtClean="0">
                <a:solidFill>
                  <a:srgbClr val="0066FF"/>
                </a:solidFill>
              </a:rPr>
              <a:t>Вот что она рассказала, отвечая на вопросы одной из газет:</a:t>
            </a:r>
            <a:br>
              <a:rPr lang="ru-RU" sz="2400" b="1" i="1" smtClean="0">
                <a:solidFill>
                  <a:srgbClr val="0066FF"/>
                </a:solidFill>
              </a:rPr>
            </a:br>
            <a:r>
              <a:rPr lang="ru-RU" sz="2400" b="1" i="1" smtClean="0">
                <a:solidFill>
                  <a:srgbClr val="0066FF"/>
                </a:solidFill>
              </a:rPr>
              <a:t>«Я думаю, для женщин этот праздник особенно значимый.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643438" y="765175"/>
            <a:ext cx="45005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Женщина должна по своей природе </a:t>
            </a:r>
          </a:p>
          <a:p>
            <a:r>
              <a:rPr lang="ru-RU" b="1">
                <a:solidFill>
                  <a:srgbClr val="FFFF00"/>
                </a:solidFill>
              </a:rPr>
              <a:t>стремиться к смирению. </a:t>
            </a:r>
          </a:p>
          <a:p>
            <a:r>
              <a:rPr lang="ru-RU" b="1">
                <a:solidFill>
                  <a:srgbClr val="FFFF00"/>
                </a:solidFill>
              </a:rPr>
              <a:t>Ее предназначение – хранить мир </a:t>
            </a:r>
          </a:p>
          <a:p>
            <a:r>
              <a:rPr lang="ru-RU" b="1">
                <a:solidFill>
                  <a:srgbClr val="FFFF00"/>
                </a:solidFill>
              </a:rPr>
              <a:t>и любовь в семье. Конечно, сегодняшние пары более склонны к равноправным отношениям. </a:t>
            </a:r>
          </a:p>
          <a:p>
            <a:r>
              <a:rPr lang="ru-RU" b="1">
                <a:solidFill>
                  <a:srgbClr val="FFFF00"/>
                </a:solidFill>
              </a:rPr>
              <a:t>Но все равно главными </a:t>
            </a:r>
          </a:p>
          <a:p>
            <a:r>
              <a:rPr lang="ru-RU" b="1">
                <a:solidFill>
                  <a:srgbClr val="FFFF00"/>
                </a:solidFill>
              </a:rPr>
              <a:t>остаются любовь, взаимопонимание </a:t>
            </a:r>
          </a:p>
          <a:p>
            <a:r>
              <a:rPr lang="ru-RU" b="1">
                <a:solidFill>
                  <a:srgbClr val="FFFF00"/>
                </a:solidFill>
              </a:rPr>
              <a:t>и уважение.»</a:t>
            </a:r>
          </a:p>
        </p:txBody>
      </p:sp>
      <p:pic>
        <p:nvPicPr>
          <p:cNvPr id="31747" name="Picture 6" descr="Den_Semji_Venec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3240087" cy="32400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4859338" y="-1588"/>
            <a:ext cx="41767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«Эта история счастья </a:t>
            </a:r>
          </a:p>
          <a:p>
            <a:r>
              <a:rPr lang="ru-RU" b="1">
                <a:solidFill>
                  <a:srgbClr val="FFFF00"/>
                </a:solidFill>
              </a:rPr>
              <a:t>волнует любое женское сердце, </a:t>
            </a:r>
          </a:p>
          <a:p>
            <a:r>
              <a:rPr lang="ru-RU" b="1">
                <a:solidFill>
                  <a:srgbClr val="FFFF00"/>
                </a:solidFill>
              </a:rPr>
              <a:t>да и мужское тоже. </a:t>
            </a:r>
          </a:p>
          <a:p>
            <a:r>
              <a:rPr lang="ru-RU" b="1">
                <a:solidFill>
                  <a:srgbClr val="FFFF00"/>
                </a:solidFill>
              </a:rPr>
              <a:t>Все мы с детства знали присказку </a:t>
            </a:r>
          </a:p>
          <a:p>
            <a:r>
              <a:rPr lang="ru-RU" b="1">
                <a:solidFill>
                  <a:srgbClr val="FFFF00"/>
                </a:solidFill>
              </a:rPr>
              <a:t>«Жили они долго и счастливо</a:t>
            </a:r>
          </a:p>
          <a:p>
            <a:r>
              <a:rPr lang="ru-RU" b="1">
                <a:solidFill>
                  <a:srgbClr val="FFFF00"/>
                </a:solidFill>
              </a:rPr>
              <a:t> и умерли в один день» и мечтали </a:t>
            </a:r>
          </a:p>
          <a:p>
            <a:r>
              <a:rPr lang="ru-RU" b="1">
                <a:solidFill>
                  <a:srgbClr val="FFFF00"/>
                </a:solidFill>
              </a:rPr>
              <a:t>об этом.</a:t>
            </a:r>
          </a:p>
          <a:p>
            <a:r>
              <a:rPr lang="ru-RU" b="1">
                <a:solidFill>
                  <a:srgbClr val="FFFF00"/>
                </a:solidFill>
              </a:rPr>
              <a:t> Так было сказано именно о них – </a:t>
            </a:r>
          </a:p>
          <a:p>
            <a:r>
              <a:rPr lang="ru-RU" b="1">
                <a:solidFill>
                  <a:srgbClr val="FFFF00"/>
                </a:solidFill>
              </a:rPr>
              <a:t>о Петре и Февронии.»</a:t>
            </a:r>
          </a:p>
        </p:txBody>
      </p:sp>
      <p:pic>
        <p:nvPicPr>
          <p:cNvPr id="32770" name="Picture 5" descr="ep2008_07_19_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359727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ju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373062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5292725" y="44450"/>
            <a:ext cx="38782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Если про день 14 февраля </a:t>
            </a:r>
          </a:p>
          <a:p>
            <a:r>
              <a:rPr lang="ru-RU" b="1">
                <a:solidFill>
                  <a:srgbClr val="FFFF00"/>
                </a:solidFill>
              </a:rPr>
              <a:t>в нашей стране, к сожалению, </a:t>
            </a:r>
          </a:p>
          <a:p>
            <a:r>
              <a:rPr lang="ru-RU" b="1">
                <a:solidFill>
                  <a:srgbClr val="FFFF00"/>
                </a:solidFill>
              </a:rPr>
              <a:t>знают все, то про день </a:t>
            </a:r>
          </a:p>
          <a:p>
            <a:r>
              <a:rPr lang="ru-RU" b="1">
                <a:solidFill>
                  <a:srgbClr val="FFFF00"/>
                </a:solidFill>
              </a:rPr>
              <a:t>восьмое июля еще совсем </a:t>
            </a:r>
          </a:p>
          <a:p>
            <a:r>
              <a:rPr lang="ru-RU" b="1">
                <a:solidFill>
                  <a:srgbClr val="FFFF00"/>
                </a:solidFill>
              </a:rPr>
              <a:t>недавно знали очень немногие. </a:t>
            </a:r>
          </a:p>
          <a:p>
            <a:r>
              <a:rPr lang="ru-RU" b="1">
                <a:solidFill>
                  <a:srgbClr val="FFFF00"/>
                </a:solidFill>
              </a:rPr>
              <a:t>А ведь это как раз и есть наш </a:t>
            </a:r>
          </a:p>
          <a:p>
            <a:r>
              <a:rPr lang="ru-RU" b="1">
                <a:solidFill>
                  <a:srgbClr val="FFFF00"/>
                </a:solidFill>
              </a:rPr>
              <a:t>«день всех влюбленных», </a:t>
            </a:r>
          </a:p>
          <a:p>
            <a:r>
              <a:rPr lang="ru-RU" b="1">
                <a:solidFill>
                  <a:srgbClr val="FFFF00"/>
                </a:solidFill>
              </a:rPr>
              <a:t>а если говорить точно, то этот </a:t>
            </a:r>
          </a:p>
          <a:p>
            <a:r>
              <a:rPr lang="ru-RU" b="1">
                <a:solidFill>
                  <a:srgbClr val="FFFF00"/>
                </a:solidFill>
              </a:rPr>
              <a:t>день в православии </a:t>
            </a:r>
          </a:p>
          <a:p>
            <a:r>
              <a:rPr lang="ru-RU" b="1">
                <a:solidFill>
                  <a:srgbClr val="FFFF00"/>
                </a:solidFill>
              </a:rPr>
              <a:t>считается днем памяти </a:t>
            </a:r>
          </a:p>
          <a:p>
            <a:r>
              <a:rPr lang="ru-RU" b="1">
                <a:solidFill>
                  <a:srgbClr val="FFFF00"/>
                </a:solidFill>
              </a:rPr>
              <a:t>Святых Петра и Февронии.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4716463" y="187325"/>
            <a:ext cx="4508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«Я всегда жила по принципу </a:t>
            </a:r>
          </a:p>
          <a:p>
            <a:r>
              <a:rPr lang="ru-RU" b="1">
                <a:solidFill>
                  <a:srgbClr val="FFFF00"/>
                </a:solidFill>
              </a:rPr>
              <a:t>«не сотвори себе кумира», </a:t>
            </a:r>
          </a:p>
          <a:p>
            <a:r>
              <a:rPr lang="ru-RU" b="1">
                <a:solidFill>
                  <a:srgbClr val="FFFF00"/>
                </a:solidFill>
              </a:rPr>
              <a:t>но в семейных отношениях </a:t>
            </a:r>
          </a:p>
          <a:p>
            <a:r>
              <a:rPr lang="ru-RU" b="1">
                <a:solidFill>
                  <a:srgbClr val="FFFF00"/>
                </a:solidFill>
              </a:rPr>
              <a:t>для меня был важен пример </a:t>
            </a:r>
          </a:p>
          <a:p>
            <a:r>
              <a:rPr lang="ru-RU" b="1">
                <a:solidFill>
                  <a:srgbClr val="FFFF00"/>
                </a:solidFill>
              </a:rPr>
              <a:t>моих родителей, бабушек и дедушек. </a:t>
            </a:r>
          </a:p>
          <a:p>
            <a:r>
              <a:rPr lang="ru-RU" b="1">
                <a:solidFill>
                  <a:srgbClr val="FFFF00"/>
                </a:solidFill>
              </a:rPr>
              <a:t>Все в моем роду, и родные мужа </a:t>
            </a:r>
          </a:p>
          <a:p>
            <a:r>
              <a:rPr lang="ru-RU" b="1">
                <a:solidFill>
                  <a:srgbClr val="FFFF00"/>
                </a:solidFill>
              </a:rPr>
              <a:t>тоже, прожили в одном, счастливом </a:t>
            </a:r>
          </a:p>
          <a:p>
            <a:r>
              <a:rPr lang="ru-RU" b="1">
                <a:solidFill>
                  <a:srgbClr val="FFFF00"/>
                </a:solidFill>
              </a:rPr>
              <a:t>браке долгие-долгие годы.»</a:t>
            </a:r>
          </a:p>
        </p:txBody>
      </p:sp>
      <p:pic>
        <p:nvPicPr>
          <p:cNvPr id="33794" name="Picture 5" descr="den_s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057650" cy="33274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ru-RU" sz="2400" b="1" i="1" smtClean="0">
                <a:solidFill>
                  <a:srgbClr val="0066FF"/>
                </a:solidFill>
              </a:rPr>
              <a:t>«Мы долго колебались, какое слово в названии праздника поставить на первое место: «любовь» или «семья».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270375" y="835025"/>
            <a:ext cx="49101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«Конечно, по истории изначальна </a:t>
            </a:r>
          </a:p>
          <a:p>
            <a:r>
              <a:rPr lang="ru-RU" b="1">
                <a:solidFill>
                  <a:srgbClr val="FFFF00"/>
                </a:solidFill>
              </a:rPr>
              <a:t>любовь. И понятно, что в основе семьи </a:t>
            </a:r>
          </a:p>
          <a:p>
            <a:r>
              <a:rPr lang="ru-RU" b="1">
                <a:solidFill>
                  <a:srgbClr val="FFFF00"/>
                </a:solidFill>
              </a:rPr>
              <a:t>прежде всего должна быть любовь, но, </a:t>
            </a:r>
          </a:p>
          <a:p>
            <a:r>
              <a:rPr lang="ru-RU" b="1">
                <a:solidFill>
                  <a:srgbClr val="FFFF00"/>
                </a:solidFill>
              </a:rPr>
              <a:t>помимо любви, семья – это великая </a:t>
            </a:r>
          </a:p>
          <a:p>
            <a:r>
              <a:rPr lang="ru-RU" b="1">
                <a:solidFill>
                  <a:srgbClr val="FFFF00"/>
                </a:solidFill>
              </a:rPr>
              <a:t>ответственность и работа. И мы решили </a:t>
            </a:r>
          </a:p>
          <a:p>
            <a:r>
              <a:rPr lang="ru-RU" b="1">
                <a:solidFill>
                  <a:srgbClr val="FFFF00"/>
                </a:solidFill>
              </a:rPr>
              <a:t>посвятить этот праздник </a:t>
            </a:r>
          </a:p>
          <a:p>
            <a:r>
              <a:rPr lang="ru-RU" b="1">
                <a:solidFill>
                  <a:srgbClr val="FFFF00"/>
                </a:solidFill>
              </a:rPr>
              <a:t>именно семье, </a:t>
            </a:r>
          </a:p>
          <a:p>
            <a:r>
              <a:rPr lang="ru-RU" b="1">
                <a:solidFill>
                  <a:srgbClr val="FFFF00"/>
                </a:solidFill>
              </a:rPr>
              <a:t>укреплению института </a:t>
            </a:r>
          </a:p>
          <a:p>
            <a:r>
              <a:rPr lang="ru-RU" b="1">
                <a:solidFill>
                  <a:srgbClr val="FFFF00"/>
                </a:solidFill>
              </a:rPr>
              <a:t>семьи.»</a:t>
            </a:r>
          </a:p>
        </p:txBody>
      </p:sp>
      <p:pic>
        <p:nvPicPr>
          <p:cNvPr id="34819" name="Picture 5" descr="люб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3997325" cy="37988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23850" y="-315913"/>
            <a:ext cx="8229600" cy="1143001"/>
          </a:xfrm>
        </p:spPr>
        <p:txBody>
          <a:bodyPr/>
          <a:lstStyle/>
          <a:p>
            <a:r>
              <a:rPr lang="ru-RU" sz="4000" b="1" i="1" smtClean="0">
                <a:solidFill>
                  <a:srgbClr val="0066FF"/>
                </a:solidFill>
              </a:rPr>
              <a:t>Девиз праздника:</a:t>
            </a:r>
            <a:r>
              <a:rPr lang="ru-RU" smtClean="0"/>
              <a:t> 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572000" y="474663"/>
            <a:ext cx="4640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«Семья – единство помыслов и дел». </a:t>
            </a:r>
          </a:p>
          <a:p>
            <a:r>
              <a:rPr lang="ru-RU" b="1">
                <a:solidFill>
                  <a:srgbClr val="FFFF00"/>
                </a:solidFill>
              </a:rPr>
              <a:t>Семья - это первооснова жизни. </a:t>
            </a:r>
          </a:p>
          <a:p>
            <a:r>
              <a:rPr lang="ru-RU" b="1">
                <a:solidFill>
                  <a:srgbClr val="FFFF00"/>
                </a:solidFill>
              </a:rPr>
              <a:t>И мы должны стремиться любить </a:t>
            </a:r>
          </a:p>
          <a:p>
            <a:r>
              <a:rPr lang="ru-RU" b="1">
                <a:solidFill>
                  <a:srgbClr val="FFFF00"/>
                </a:solidFill>
              </a:rPr>
              <a:t>то главное, что мы имеем: </a:t>
            </a:r>
          </a:p>
          <a:p>
            <a:r>
              <a:rPr lang="ru-RU" b="1">
                <a:solidFill>
                  <a:srgbClr val="FFFF00"/>
                </a:solidFill>
              </a:rPr>
              <a:t>мужа, жену, детей, родителей – </a:t>
            </a:r>
          </a:p>
          <a:p>
            <a:r>
              <a:rPr lang="ru-RU" b="1">
                <a:solidFill>
                  <a:srgbClr val="FFFF00"/>
                </a:solidFill>
              </a:rPr>
              <a:t>самых близких своих людей.»</a:t>
            </a:r>
          </a:p>
        </p:txBody>
      </p:sp>
      <p:pic>
        <p:nvPicPr>
          <p:cNvPr id="35843" name="Picture 5" descr="08181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2300"/>
            <a:ext cx="3600450" cy="34893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4067175" y="0"/>
            <a:ext cx="52085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«Праздник идет из православной </a:t>
            </a:r>
          </a:p>
          <a:p>
            <a:r>
              <a:rPr lang="ru-RU" b="1">
                <a:solidFill>
                  <a:srgbClr val="FFFF00"/>
                </a:solidFill>
              </a:rPr>
              <a:t>традиции и имеет духовное начало, </a:t>
            </a:r>
          </a:p>
          <a:p>
            <a:r>
              <a:rPr lang="ru-RU" b="1">
                <a:solidFill>
                  <a:srgbClr val="FFFF00"/>
                </a:solidFill>
              </a:rPr>
              <a:t>но сегодня носит общественный характер</a:t>
            </a:r>
          </a:p>
          <a:p>
            <a:r>
              <a:rPr lang="ru-RU" b="1">
                <a:solidFill>
                  <a:srgbClr val="FFFF00"/>
                </a:solidFill>
              </a:rPr>
              <a:t> и призван объединять людей разных</a:t>
            </a:r>
          </a:p>
          <a:p>
            <a:r>
              <a:rPr lang="ru-RU" b="1">
                <a:solidFill>
                  <a:srgbClr val="FFFF00"/>
                </a:solidFill>
              </a:rPr>
              <a:t> вероисповеданий вокруг самого дорогого, </a:t>
            </a:r>
          </a:p>
          <a:p>
            <a:r>
              <a:rPr lang="ru-RU" b="1">
                <a:solidFill>
                  <a:srgbClr val="FFFF00"/>
                </a:solidFill>
              </a:rPr>
              <a:t>что есть у каждого человека, – его семьи.»</a:t>
            </a:r>
          </a:p>
        </p:txBody>
      </p:sp>
      <p:pic>
        <p:nvPicPr>
          <p:cNvPr id="36866" name="Picture 7" descr="den_sem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5472112" cy="32385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4483100" y="187325"/>
            <a:ext cx="47688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«Любовь любимых охрани…» </a:t>
            </a:r>
          </a:p>
          <a:p>
            <a:r>
              <a:rPr lang="ru-RU" b="1">
                <a:solidFill>
                  <a:srgbClr val="FFFF00"/>
                </a:solidFill>
              </a:rPr>
              <a:t>Эти прекрасные слова принадлежат </a:t>
            </a:r>
          </a:p>
          <a:p>
            <a:r>
              <a:rPr lang="ru-RU" b="1">
                <a:solidFill>
                  <a:srgbClr val="FFFF00"/>
                </a:solidFill>
              </a:rPr>
              <a:t>Илье Резнику, сочинившему </a:t>
            </a:r>
          </a:p>
          <a:p>
            <a:r>
              <a:rPr lang="ru-RU" b="1">
                <a:solidFill>
                  <a:srgbClr val="FFFF00"/>
                </a:solidFill>
              </a:rPr>
              <a:t>специально к празднику «Гимн семьи». </a:t>
            </a:r>
          </a:p>
          <a:p>
            <a:r>
              <a:rPr lang="ru-RU" b="1">
                <a:solidFill>
                  <a:srgbClr val="FFFF00"/>
                </a:solidFill>
              </a:rPr>
              <a:t>Там есть и такие строчки:</a:t>
            </a:r>
            <a:endParaRPr lang="ru-RU" b="1" i="1">
              <a:solidFill>
                <a:srgbClr val="FFFF00"/>
              </a:solidFill>
            </a:endParaRPr>
          </a:p>
          <a:p>
            <a:r>
              <a:rPr lang="ru-RU" b="1" i="1">
                <a:solidFill>
                  <a:srgbClr val="FFFF00"/>
                </a:solidFill>
              </a:rPr>
              <a:t>Семья – любви великой царство,</a:t>
            </a:r>
          </a:p>
          <a:p>
            <a:r>
              <a:rPr lang="ru-RU" b="1" i="1">
                <a:solidFill>
                  <a:srgbClr val="FFFF00"/>
                </a:solidFill>
              </a:rPr>
              <a:t>В ней вера, праведность и сила.</a:t>
            </a:r>
          </a:p>
          <a:p>
            <a:r>
              <a:rPr lang="ru-RU" b="1" i="1">
                <a:solidFill>
                  <a:srgbClr val="FFFF00"/>
                </a:solidFill>
              </a:rPr>
              <a:t>Семья – опора государства,</a:t>
            </a:r>
          </a:p>
          <a:p>
            <a:r>
              <a:rPr lang="ru-RU" b="1" i="1">
                <a:solidFill>
                  <a:srgbClr val="FFFF00"/>
                </a:solidFill>
              </a:rPr>
              <a:t>Страны моей, моей России.</a:t>
            </a:r>
          </a:p>
        </p:txBody>
      </p:sp>
      <p:pic>
        <p:nvPicPr>
          <p:cNvPr id="37890" name="Picture 7" descr="Luay9WQE6hJ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4321175" cy="32734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9942" name="In-Yan_-_Gimn_Semj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8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4787900" y="187325"/>
            <a:ext cx="4381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«Хорошую песню написал </a:t>
            </a:r>
          </a:p>
          <a:p>
            <a:r>
              <a:rPr lang="ru-RU" b="1">
                <a:solidFill>
                  <a:srgbClr val="FFFF00"/>
                </a:solidFill>
              </a:rPr>
              <a:t>Марк Тишман – всего за одну ночь. </a:t>
            </a:r>
          </a:p>
          <a:p>
            <a:r>
              <a:rPr lang="ru-RU" b="1">
                <a:solidFill>
                  <a:srgbClr val="FFFF00"/>
                </a:solidFill>
              </a:rPr>
              <a:t>О любви-то написано очень много, </a:t>
            </a:r>
          </a:p>
          <a:p>
            <a:r>
              <a:rPr lang="ru-RU" b="1">
                <a:solidFill>
                  <a:srgbClr val="FFFF00"/>
                </a:solidFill>
              </a:rPr>
              <a:t>а вот о семье, о том, как ее беречь…</a:t>
            </a:r>
            <a:endParaRPr lang="ru-RU" b="1" i="1">
              <a:solidFill>
                <a:srgbClr val="FFFF00"/>
              </a:solidFill>
            </a:endParaRPr>
          </a:p>
          <a:p>
            <a:r>
              <a:rPr lang="ru-RU" b="1" i="1">
                <a:solidFill>
                  <a:srgbClr val="FFFF00"/>
                </a:solidFill>
              </a:rPr>
              <a:t>Это новое. </a:t>
            </a:r>
          </a:p>
          <a:p>
            <a:r>
              <a:rPr lang="ru-RU" b="1" i="1">
                <a:solidFill>
                  <a:srgbClr val="FFFF00"/>
                </a:solidFill>
              </a:rPr>
              <a:t>И это меня восхищает!»</a:t>
            </a:r>
          </a:p>
          <a:p>
            <a:r>
              <a:rPr lang="ru-RU" b="1" i="1">
                <a:solidFill>
                  <a:srgbClr val="FFFF00"/>
                </a:solidFill>
              </a:rPr>
              <a:t>                  </a:t>
            </a:r>
            <a:r>
              <a:rPr lang="ru-RU" sz="2000" b="1" i="1">
                <a:solidFill>
                  <a:srgbClr val="FFFF00"/>
                </a:solidFill>
              </a:rPr>
              <a:t>Светлана Медведева</a:t>
            </a:r>
          </a:p>
        </p:txBody>
      </p:sp>
      <p:pic>
        <p:nvPicPr>
          <p:cNvPr id="38914" name="Picture 5" descr="www_g33help_1_1211875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464050" cy="301783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5844" name="Mark_Tishman_-_Ya_Stanu_Tvoim_Angelo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16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z="4000" b="1" i="1" smtClean="0">
                <a:solidFill>
                  <a:srgbClr val="0066FF"/>
                </a:solidFill>
              </a:rPr>
              <a:t>Символ праздника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605338" y="619125"/>
            <a:ext cx="44815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Символ праздника – ромашка – </a:t>
            </a:r>
          </a:p>
          <a:p>
            <a:r>
              <a:rPr lang="ru-RU" b="1">
                <a:solidFill>
                  <a:srgbClr val="FFFF00"/>
                </a:solidFill>
              </a:rPr>
              <a:t>появился не случайно. </a:t>
            </a:r>
          </a:p>
          <a:p>
            <a:r>
              <a:rPr lang="ru-RU" b="1">
                <a:solidFill>
                  <a:srgbClr val="FFFF00"/>
                </a:solidFill>
              </a:rPr>
              <a:t>Самый чистый и нежный летний </a:t>
            </a:r>
          </a:p>
          <a:p>
            <a:r>
              <a:rPr lang="ru-RU" b="1">
                <a:solidFill>
                  <a:srgbClr val="FFFF00"/>
                </a:solidFill>
              </a:rPr>
              <a:t>цветок. </a:t>
            </a:r>
          </a:p>
          <a:p>
            <a:r>
              <a:rPr lang="ru-RU" b="1">
                <a:solidFill>
                  <a:srgbClr val="FFFF00"/>
                </a:solidFill>
              </a:rPr>
              <a:t>И нет ничего красивее и изысканнее, </a:t>
            </a:r>
          </a:p>
          <a:p>
            <a:r>
              <a:rPr lang="ru-RU" b="1">
                <a:solidFill>
                  <a:srgbClr val="FFFF00"/>
                </a:solidFill>
              </a:rPr>
              <a:t>чем свадебный букет </a:t>
            </a:r>
          </a:p>
          <a:p>
            <a:r>
              <a:rPr lang="ru-RU" b="1">
                <a:solidFill>
                  <a:srgbClr val="FFFF00"/>
                </a:solidFill>
              </a:rPr>
              <a:t>из ромашек! </a:t>
            </a:r>
          </a:p>
        </p:txBody>
      </p:sp>
      <p:pic>
        <p:nvPicPr>
          <p:cNvPr id="39939" name="Picture 6" descr="26417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3816350" cy="2551113"/>
          </a:xfrm>
          <a:ln w="76200" cmpd="tri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4140200" y="0"/>
            <a:ext cx="5486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 2008 года патриарх Алексий Второй </a:t>
            </a:r>
          </a:p>
          <a:p>
            <a:r>
              <a:rPr lang="ru-RU" b="1">
                <a:solidFill>
                  <a:srgbClr val="FFFF00"/>
                </a:solidFill>
              </a:rPr>
              <a:t>благословил на Божественной литургии </a:t>
            </a:r>
          </a:p>
          <a:p>
            <a:r>
              <a:rPr lang="ru-RU" b="1">
                <a:solidFill>
                  <a:srgbClr val="FFFF00"/>
                </a:solidFill>
              </a:rPr>
              <a:t>8 июля во всех храмах читать особые </a:t>
            </a:r>
          </a:p>
          <a:p>
            <a:r>
              <a:rPr lang="ru-RU" b="1">
                <a:solidFill>
                  <a:srgbClr val="FFFF00"/>
                </a:solidFill>
              </a:rPr>
              <a:t>прошения о благополучии и укреплении </a:t>
            </a:r>
          </a:p>
          <a:p>
            <a:r>
              <a:rPr lang="ru-RU" b="1">
                <a:solidFill>
                  <a:srgbClr val="FFFF00"/>
                </a:solidFill>
              </a:rPr>
              <a:t>любви в семьях верующих, об отказе </a:t>
            </a:r>
          </a:p>
          <a:p>
            <a:r>
              <a:rPr lang="ru-RU" b="1">
                <a:solidFill>
                  <a:srgbClr val="FFFF00"/>
                </a:solidFill>
              </a:rPr>
              <a:t>супругов "от всякаго малодушия, </a:t>
            </a:r>
          </a:p>
          <a:p>
            <a:r>
              <a:rPr lang="ru-RU" b="1">
                <a:solidFill>
                  <a:srgbClr val="FFFF00"/>
                </a:solidFill>
              </a:rPr>
              <a:t>самолюбия и гордости", о том, чтобы </a:t>
            </a:r>
          </a:p>
          <a:p>
            <a:r>
              <a:rPr lang="ru-RU" b="1">
                <a:solidFill>
                  <a:srgbClr val="FFFF00"/>
                </a:solidFill>
              </a:rPr>
              <a:t>народ российский был многочисленным</a:t>
            </a:r>
          </a:p>
          <a:p>
            <a:r>
              <a:rPr lang="ru-RU" b="1">
                <a:solidFill>
                  <a:srgbClr val="FFFF00"/>
                </a:solidFill>
              </a:rPr>
              <a:t> и благословение Господне </a:t>
            </a:r>
          </a:p>
          <a:p>
            <a:r>
              <a:rPr lang="ru-RU" b="1">
                <a:solidFill>
                  <a:srgbClr val="FFFF00"/>
                </a:solidFill>
              </a:rPr>
              <a:t>наследовалось бы в нем </a:t>
            </a:r>
          </a:p>
          <a:p>
            <a:r>
              <a:rPr lang="ru-RU" b="1">
                <a:solidFill>
                  <a:srgbClr val="FFFF00"/>
                </a:solidFill>
              </a:rPr>
              <a:t>из рода в род. </a:t>
            </a:r>
          </a:p>
        </p:txBody>
      </p:sp>
      <p:pic>
        <p:nvPicPr>
          <p:cNvPr id="40962" name="Picture 5" descr="9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88913"/>
            <a:ext cx="3987800" cy="424815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4211638" y="-1588"/>
            <a:ext cx="4940300" cy="28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Общественный комитет по наградам </a:t>
            </a:r>
          </a:p>
          <a:p>
            <a:r>
              <a:rPr lang="ru-RU" b="1">
                <a:solidFill>
                  <a:srgbClr val="FFFF00"/>
                </a:solidFill>
              </a:rPr>
              <a:t>при «Международном центре «Семья» </a:t>
            </a:r>
          </a:p>
          <a:p>
            <a:r>
              <a:rPr lang="ru-RU" b="1">
                <a:solidFill>
                  <a:srgbClr val="FFFF00"/>
                </a:solidFill>
              </a:rPr>
              <a:t>и «Народном клубе «Семья», </a:t>
            </a:r>
          </a:p>
          <a:p>
            <a:r>
              <a:rPr lang="ru-RU" b="1">
                <a:solidFill>
                  <a:srgbClr val="FFFF00"/>
                </a:solidFill>
              </a:rPr>
              <a:t>руководствуясь указом Президента РФ</a:t>
            </a:r>
          </a:p>
          <a:p>
            <a:r>
              <a:rPr lang="ru-RU" b="1">
                <a:solidFill>
                  <a:srgbClr val="FFFF00"/>
                </a:solidFill>
              </a:rPr>
              <a:t> «О проведении в 2008 году Года Семьи </a:t>
            </a:r>
          </a:p>
          <a:p>
            <a:r>
              <a:rPr lang="ru-RU" b="1">
                <a:solidFill>
                  <a:srgbClr val="FFFF00"/>
                </a:solidFill>
              </a:rPr>
              <a:t>в России», выпустил </a:t>
            </a:r>
          </a:p>
          <a:p>
            <a:r>
              <a:rPr lang="ru-RU" b="1">
                <a:solidFill>
                  <a:srgbClr val="FFFF00"/>
                </a:solidFill>
              </a:rPr>
              <a:t>«Памятную медаль святых благоверных </a:t>
            </a:r>
          </a:p>
          <a:p>
            <a:r>
              <a:rPr lang="ru-RU" b="1">
                <a:solidFill>
                  <a:srgbClr val="FFFF00"/>
                </a:solidFill>
              </a:rPr>
              <a:t>князей Петра и Февронии, Муромских </a:t>
            </a:r>
          </a:p>
          <a:p>
            <a:r>
              <a:rPr lang="ru-RU" b="1">
                <a:solidFill>
                  <a:srgbClr val="FFFF00"/>
                </a:solidFill>
              </a:rPr>
              <a:t>чудотворцев» с девизом </a:t>
            </a:r>
          </a:p>
          <a:p>
            <a:r>
              <a:rPr lang="ru-RU" b="1" i="1">
                <a:solidFill>
                  <a:srgbClr val="FFFF00"/>
                </a:solidFill>
              </a:rPr>
              <a:t>"Верность Милосердие Подвиг".</a:t>
            </a:r>
          </a:p>
        </p:txBody>
      </p:sp>
      <p:pic>
        <p:nvPicPr>
          <p:cNvPr id="41986" name="Picture 5" descr="0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4032250" cy="27416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5076825" y="187325"/>
            <a:ext cx="39846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Утром в Муроме тысячи солнц </a:t>
            </a:r>
          </a:p>
          <a:p>
            <a:r>
              <a:rPr lang="ru-RU" b="1">
                <a:solidFill>
                  <a:srgbClr val="FFFF00"/>
                </a:solidFill>
              </a:rPr>
              <a:t>рассыпались, засверкали на </a:t>
            </a:r>
          </a:p>
          <a:p>
            <a:r>
              <a:rPr lang="ru-RU" b="1">
                <a:solidFill>
                  <a:srgbClr val="FFFF00"/>
                </a:solidFill>
              </a:rPr>
              <a:t>золотых крестах - так, наверное, </a:t>
            </a:r>
          </a:p>
          <a:p>
            <a:r>
              <a:rPr lang="ru-RU" b="1">
                <a:solidFill>
                  <a:srgbClr val="FFFF00"/>
                </a:solidFill>
              </a:rPr>
              <a:t>сверкали и восемь веков назад, </a:t>
            </a:r>
          </a:p>
          <a:p>
            <a:r>
              <a:rPr lang="ru-RU" b="1">
                <a:solidFill>
                  <a:srgbClr val="FFFF00"/>
                </a:solidFill>
              </a:rPr>
              <a:t>когда в стенах древнего </a:t>
            </a:r>
          </a:p>
          <a:p>
            <a:r>
              <a:rPr lang="ru-RU" b="1">
                <a:solidFill>
                  <a:srgbClr val="FFFF00"/>
                </a:solidFill>
              </a:rPr>
              <a:t>Муромского кремля венчались </a:t>
            </a:r>
          </a:p>
          <a:p>
            <a:r>
              <a:rPr lang="ru-RU" b="1">
                <a:solidFill>
                  <a:srgbClr val="FFFF00"/>
                </a:solidFill>
              </a:rPr>
              <a:t>Петр и Феврония. </a:t>
            </a:r>
          </a:p>
        </p:txBody>
      </p:sp>
      <p:pic>
        <p:nvPicPr>
          <p:cNvPr id="43010" name="Picture 6" descr="CIMG5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6525"/>
            <a:ext cx="4608513" cy="34559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814888" y="188913"/>
            <a:ext cx="4365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А эти святые покровительствуют </a:t>
            </a:r>
          </a:p>
          <a:p>
            <a:r>
              <a:rPr lang="ru-RU" b="1">
                <a:solidFill>
                  <a:srgbClr val="FFFF00"/>
                </a:solidFill>
              </a:rPr>
              <a:t>именно любящим людям и </a:t>
            </a:r>
          </a:p>
          <a:p>
            <a:r>
              <a:rPr lang="ru-RU" b="1">
                <a:solidFill>
                  <a:srgbClr val="FFFF00"/>
                </a:solidFill>
              </a:rPr>
              <a:t>крепким семьям.  </a:t>
            </a:r>
          </a:p>
          <a:p>
            <a:r>
              <a:rPr lang="ru-RU" b="1">
                <a:solidFill>
                  <a:srgbClr val="FFFF00"/>
                </a:solidFill>
              </a:rPr>
              <a:t>И очень радостно, что </a:t>
            </a:r>
          </a:p>
          <a:p>
            <a:r>
              <a:rPr lang="ru-RU" b="1">
                <a:solidFill>
                  <a:srgbClr val="FFFF00"/>
                </a:solidFill>
              </a:rPr>
              <a:t>в 2008 году этот день </a:t>
            </a:r>
          </a:p>
          <a:p>
            <a:r>
              <a:rPr lang="ru-RU" b="1">
                <a:solidFill>
                  <a:srgbClr val="FFFF00"/>
                </a:solidFill>
              </a:rPr>
              <a:t>стал государственным праздником, </a:t>
            </a:r>
          </a:p>
          <a:p>
            <a:r>
              <a:rPr lang="ru-RU" b="1">
                <a:solidFill>
                  <a:srgbClr val="FFFF00"/>
                </a:solidFill>
              </a:rPr>
              <a:t>и назвали его очень красиво – </a:t>
            </a:r>
          </a:p>
          <a:p>
            <a:r>
              <a:rPr lang="ru-RU" b="1">
                <a:solidFill>
                  <a:srgbClr val="FFFF00"/>
                </a:solidFill>
              </a:rPr>
              <a:t>«День семьи, любви </a:t>
            </a:r>
          </a:p>
          <a:p>
            <a:r>
              <a:rPr lang="ru-RU" b="1">
                <a:solidFill>
                  <a:srgbClr val="FFFF00"/>
                </a:solidFill>
              </a:rPr>
              <a:t>и верности».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6" name="Picture 6" descr="banner_240x400_2_p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146050"/>
            <a:ext cx="3484562" cy="4506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5232400" y="188913"/>
            <a:ext cx="40195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Как на свадьбу, с цветами и </a:t>
            </a:r>
          </a:p>
          <a:p>
            <a:r>
              <a:rPr lang="ru-RU" b="1">
                <a:solidFill>
                  <a:srgbClr val="FFFF00"/>
                </a:solidFill>
              </a:rPr>
              <a:t>подарками, шли в Свято-</a:t>
            </a:r>
          </a:p>
          <a:p>
            <a:r>
              <a:rPr lang="ru-RU" b="1">
                <a:solidFill>
                  <a:srgbClr val="FFFF00"/>
                </a:solidFill>
              </a:rPr>
              <a:t>Троицкий монастырь верующие. </a:t>
            </a:r>
          </a:p>
          <a:p>
            <a:r>
              <a:rPr lang="ru-RU" b="1">
                <a:solidFill>
                  <a:srgbClr val="FFFF00"/>
                </a:solidFill>
              </a:rPr>
              <a:t>Приехали семьями со всей </a:t>
            </a:r>
          </a:p>
          <a:p>
            <a:r>
              <a:rPr lang="ru-RU" b="1">
                <a:solidFill>
                  <a:srgbClr val="FFFF00"/>
                </a:solidFill>
              </a:rPr>
              <a:t>России, из-за границы - </a:t>
            </a:r>
          </a:p>
          <a:p>
            <a:r>
              <a:rPr lang="ru-RU" b="1">
                <a:solidFill>
                  <a:srgbClr val="FFFF00"/>
                </a:solidFill>
              </a:rPr>
              <a:t>слышна английская, </a:t>
            </a:r>
          </a:p>
          <a:p>
            <a:r>
              <a:rPr lang="ru-RU" b="1">
                <a:solidFill>
                  <a:srgbClr val="FFFF00"/>
                </a:solidFill>
              </a:rPr>
              <a:t>немецкая и даже арабская </a:t>
            </a:r>
          </a:p>
          <a:p>
            <a:r>
              <a:rPr lang="ru-RU" b="1">
                <a:solidFill>
                  <a:srgbClr val="FFFF00"/>
                </a:solidFill>
              </a:rPr>
              <a:t>речь.</a:t>
            </a:r>
          </a:p>
          <a:p>
            <a:endParaRPr lang="ru-RU"/>
          </a:p>
        </p:txBody>
      </p:sp>
      <p:pic>
        <p:nvPicPr>
          <p:cNvPr id="44034" name="Picture 5" descr="17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88900"/>
            <a:ext cx="5113337" cy="34115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mu_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897437" cy="3671887"/>
          </a:xfrm>
          <a:ln w="76200" cmpd="tri">
            <a:solidFill>
              <a:srgbClr val="99CC00"/>
            </a:solidFill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5219700" y="188913"/>
            <a:ext cx="4032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 середине дня в Муроме </a:t>
            </a:r>
          </a:p>
          <a:p>
            <a:r>
              <a:rPr lang="ru-RU" b="1">
                <a:solidFill>
                  <a:srgbClr val="FFFF00"/>
                </a:solidFill>
              </a:rPr>
              <a:t>даже немногие работавшие </a:t>
            </a:r>
          </a:p>
          <a:p>
            <a:r>
              <a:rPr lang="ru-RU" b="1">
                <a:solidFill>
                  <a:srgbClr val="FFFF00"/>
                </a:solidFill>
              </a:rPr>
              <a:t>предприятия и учреждения </a:t>
            </a:r>
          </a:p>
          <a:p>
            <a:r>
              <a:rPr lang="ru-RU" b="1">
                <a:solidFill>
                  <a:srgbClr val="FFFF00"/>
                </a:solidFill>
              </a:rPr>
              <a:t>объявили выходной - </a:t>
            </a:r>
          </a:p>
          <a:p>
            <a:r>
              <a:rPr lang="ru-RU" b="1">
                <a:solidFill>
                  <a:srgbClr val="FFFF00"/>
                </a:solidFill>
              </a:rPr>
              <a:t>так велико было желание горожан присоединиться к празднику. </a:t>
            </a:r>
          </a:p>
          <a:p>
            <a:r>
              <a:rPr lang="ru-RU" b="1">
                <a:solidFill>
                  <a:srgbClr val="FFFF00"/>
                </a:solidFill>
              </a:rPr>
              <a:t>Святых Петра и Февронию </a:t>
            </a:r>
          </a:p>
          <a:p>
            <a:r>
              <a:rPr lang="ru-RU" b="1">
                <a:solidFill>
                  <a:srgbClr val="FFFF00"/>
                </a:solidFill>
              </a:rPr>
              <a:t>здесь чтут с незапамятных </a:t>
            </a:r>
          </a:p>
          <a:p>
            <a:r>
              <a:rPr lang="ru-RU" b="1">
                <a:solidFill>
                  <a:srgbClr val="FFFF00"/>
                </a:solidFill>
              </a:rPr>
              <a:t>времен.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4716463" y="2603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Скульптурные композиции </a:t>
            </a:r>
          </a:p>
          <a:p>
            <a:r>
              <a:rPr lang="ru-RU" b="1">
                <a:solidFill>
                  <a:srgbClr val="FFFF00"/>
                </a:solidFill>
              </a:rPr>
              <a:t>"Святые благоверные Петр</a:t>
            </a:r>
          </a:p>
          <a:p>
            <a:r>
              <a:rPr lang="ru-RU" b="1">
                <a:solidFill>
                  <a:srgbClr val="FFFF00"/>
                </a:solidFill>
              </a:rPr>
              <a:t> и Феврония Муромские" </a:t>
            </a:r>
          </a:p>
          <a:p>
            <a:r>
              <a:rPr lang="ru-RU" b="1">
                <a:solidFill>
                  <a:srgbClr val="FFFF00"/>
                </a:solidFill>
              </a:rPr>
              <a:t>установят в десяти городах России, </a:t>
            </a:r>
          </a:p>
          <a:p>
            <a:r>
              <a:rPr lang="ru-RU" b="1">
                <a:solidFill>
                  <a:srgbClr val="FFFF00"/>
                </a:solidFill>
              </a:rPr>
              <a:t>от Владивостока до Ярославля.</a:t>
            </a:r>
          </a:p>
        </p:txBody>
      </p:sp>
      <p:pic>
        <p:nvPicPr>
          <p:cNvPr id="46082" name="Picture 5" descr="DSC_9356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3825"/>
            <a:ext cx="2732088" cy="29448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6083" name="Picture 6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781300"/>
            <a:ext cx="3671888" cy="27384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4643438" y="188913"/>
            <a:ext cx="4333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Святых супружеских пар немного. </a:t>
            </a:r>
          </a:p>
          <a:p>
            <a:r>
              <a:rPr lang="ru-RU" b="1">
                <a:solidFill>
                  <a:srgbClr val="FFFF00"/>
                </a:solidFill>
              </a:rPr>
              <a:t>Петр и Феврония – одна из первых, </a:t>
            </a:r>
          </a:p>
          <a:p>
            <a:r>
              <a:rPr lang="ru-RU" b="1">
                <a:solidFill>
                  <a:srgbClr val="FFFF00"/>
                </a:solidFill>
              </a:rPr>
              <a:t>причисленных к лику святых. </a:t>
            </a:r>
          </a:p>
        </p:txBody>
      </p:sp>
      <p:pic>
        <p:nvPicPr>
          <p:cNvPr id="47106" name="Picture 6" descr="Изображение 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8913"/>
            <a:ext cx="3744912" cy="348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5508625" y="188913"/>
            <a:ext cx="3348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За 8 веков, прошедших </a:t>
            </a:r>
          </a:p>
          <a:p>
            <a:r>
              <a:rPr lang="ru-RU" b="1">
                <a:solidFill>
                  <a:srgbClr val="FFFF00"/>
                </a:solidFill>
              </a:rPr>
              <a:t>со времени их жизни, </a:t>
            </a:r>
          </a:p>
          <a:p>
            <a:r>
              <a:rPr lang="ru-RU" b="1">
                <a:solidFill>
                  <a:srgbClr val="FFFF00"/>
                </a:solidFill>
              </a:rPr>
              <a:t>народ сложил легенды </a:t>
            </a:r>
          </a:p>
          <a:p>
            <a:r>
              <a:rPr lang="ru-RU" b="1">
                <a:solidFill>
                  <a:srgbClr val="FFFF00"/>
                </a:solidFill>
              </a:rPr>
              <a:t>и предания об их верности </a:t>
            </a:r>
          </a:p>
          <a:p>
            <a:r>
              <a:rPr lang="ru-RU" b="1">
                <a:solidFill>
                  <a:srgbClr val="FFFF00"/>
                </a:solidFill>
              </a:rPr>
              <a:t>и любви. </a:t>
            </a:r>
          </a:p>
        </p:txBody>
      </p:sp>
      <p:pic>
        <p:nvPicPr>
          <p:cNvPr id="48130" name="Picture 5" descr="02_07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4968875" cy="3313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4927600" y="188913"/>
            <a:ext cx="4108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Так давайте же праздновать </a:t>
            </a:r>
          </a:p>
          <a:p>
            <a:r>
              <a:rPr lang="ru-RU" b="1">
                <a:solidFill>
                  <a:srgbClr val="FFFF00"/>
                </a:solidFill>
              </a:rPr>
              <a:t>этот день как день счастливой </a:t>
            </a:r>
          </a:p>
          <a:p>
            <a:r>
              <a:rPr lang="ru-RU" b="1">
                <a:solidFill>
                  <a:srgbClr val="FFFF00"/>
                </a:solidFill>
              </a:rPr>
              <a:t>и верной любви, и стараться </a:t>
            </a:r>
          </a:p>
          <a:p>
            <a:r>
              <a:rPr lang="ru-RU" b="1">
                <a:solidFill>
                  <a:srgbClr val="FFFF00"/>
                </a:solidFill>
              </a:rPr>
              <a:t>жить так, чтобы хоть немножечко </a:t>
            </a:r>
          </a:p>
          <a:p>
            <a:r>
              <a:rPr lang="ru-RU" b="1">
                <a:solidFill>
                  <a:srgbClr val="FFFF00"/>
                </a:solidFill>
              </a:rPr>
              <a:t>стать похожими на этих людей.</a:t>
            </a:r>
          </a:p>
        </p:txBody>
      </p:sp>
      <p:pic>
        <p:nvPicPr>
          <p:cNvPr id="49154" name="Picture 5" descr="---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15888"/>
            <a:ext cx="4235450" cy="43211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0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3619500" cy="49688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64163" y="188913"/>
            <a:ext cx="36004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Кто же такие были Петр и Феврония? Согласно Житию святых, благоверный князь Петр вступил на Муромский престол в 1203 году. За несколько лет до этого он заболел проказой, от которой никто не мог его излечить.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5292725" y="188913"/>
            <a:ext cx="3605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Во сне князю было открыто, </a:t>
            </a:r>
          </a:p>
          <a:p>
            <a:r>
              <a:rPr lang="ru-RU" b="1">
                <a:solidFill>
                  <a:srgbClr val="FFFF00"/>
                </a:solidFill>
              </a:rPr>
              <a:t>что это может сделать </a:t>
            </a:r>
          </a:p>
          <a:p>
            <a:r>
              <a:rPr lang="ru-RU" b="1">
                <a:solidFill>
                  <a:srgbClr val="FFFF00"/>
                </a:solidFill>
              </a:rPr>
              <a:t>крестьянская дева Феврония.</a:t>
            </a:r>
          </a:p>
          <a:p>
            <a:endParaRPr lang="ru-RU"/>
          </a:p>
        </p:txBody>
      </p:sp>
      <p:pic>
        <p:nvPicPr>
          <p:cNvPr id="18434" name="Picture 5" descr="ep2008_07_19_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8913"/>
            <a:ext cx="3890963" cy="52578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etr_i_Fevroni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3703637" cy="4176713"/>
          </a:xfrm>
          <a:ln w="76200" cmpd="tri">
            <a:solidFill>
              <a:srgbClr val="99CC00"/>
            </a:solidFill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292725" y="234950"/>
            <a:ext cx="385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Князь полюбил Февронию за ее благочестие, мудрость и доброту и дал обет жениться на ней после исцеления. Феврония вылечила князя и вышла за него замуж.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2828925" cy="5472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003800" y="188913"/>
            <a:ext cx="3673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Супруги пронесли любовь и </a:t>
            </a:r>
          </a:p>
          <a:p>
            <a:r>
              <a:rPr lang="ru-RU" b="1">
                <a:solidFill>
                  <a:srgbClr val="FFFF00"/>
                </a:solidFill>
              </a:rPr>
              <a:t>верность друг другу через </a:t>
            </a:r>
          </a:p>
          <a:p>
            <a:r>
              <a:rPr lang="ru-RU" b="1">
                <a:solidFill>
                  <a:srgbClr val="FFFF00"/>
                </a:solidFill>
              </a:rPr>
              <a:t>многие испытания. </a:t>
            </a:r>
          </a:p>
          <a:p>
            <a:r>
              <a:rPr lang="ru-RU" b="1">
                <a:solidFill>
                  <a:srgbClr val="FFFF00"/>
                </a:solidFill>
              </a:rPr>
              <a:t>Они прославились </a:t>
            </a:r>
          </a:p>
          <a:p>
            <a:r>
              <a:rPr lang="ru-RU" b="1">
                <a:solidFill>
                  <a:srgbClr val="FFFF00"/>
                </a:solidFill>
              </a:rPr>
              <a:t>благочестием и милосердием.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3671887" cy="48260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859338" y="0"/>
            <a:ext cx="4537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Скончались Петр и Феврония </a:t>
            </a:r>
          </a:p>
          <a:p>
            <a:r>
              <a:rPr lang="ru-RU" b="1">
                <a:solidFill>
                  <a:srgbClr val="FFFF00"/>
                </a:solidFill>
              </a:rPr>
              <a:t>в один день и час 8 июля 1228 года, </a:t>
            </a:r>
          </a:p>
          <a:p>
            <a:r>
              <a:rPr lang="ru-RU" b="1">
                <a:solidFill>
                  <a:srgbClr val="FFFF00"/>
                </a:solidFill>
              </a:rPr>
              <a:t>приняв перед этим монашеский </a:t>
            </a:r>
          </a:p>
          <a:p>
            <a:r>
              <a:rPr lang="ru-RU" b="1">
                <a:solidFill>
                  <a:srgbClr val="FFFF00"/>
                </a:solidFill>
              </a:rPr>
              <a:t>постриг с именами Давид и </a:t>
            </a:r>
          </a:p>
          <a:p>
            <a:r>
              <a:rPr lang="ru-RU" b="1">
                <a:solidFill>
                  <a:srgbClr val="FFFF00"/>
                </a:solidFill>
              </a:rPr>
              <a:t>Евфросиния. Только не стали хоронить их вместе, вопреки правилам монашеским.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troitskii0541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535488" cy="29670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076825" y="260350"/>
            <a:ext cx="403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Положили каждого в гроб</a:t>
            </a:r>
          </a:p>
          <a:p>
            <a:r>
              <a:rPr lang="ru-RU" b="1">
                <a:solidFill>
                  <a:srgbClr val="FFFF00"/>
                </a:solidFill>
              </a:rPr>
              <a:t>в разных церквях, но наутро обнаружили гробы пустыми. </a:t>
            </a:r>
          </a:p>
          <a:p>
            <a:r>
              <a:rPr lang="ru-RU" b="1">
                <a:solidFill>
                  <a:srgbClr val="FFFF00"/>
                </a:solidFill>
              </a:rPr>
              <a:t>А тела их оказались в общем гробу.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етр и Феврони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Петр и Феврония</Template>
  <TotalTime>3</TotalTime>
  <Words>965</Words>
  <Application>Microsoft Office PowerPoint</Application>
  <PresentationFormat>Экран (4:3)</PresentationFormat>
  <Paragraphs>207</Paragraphs>
  <Slides>35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Презентация Петр и Феврония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Вот что она рассказала, отвечая на вопросы одной из газет: «Я думаю, для женщин этот праздник особенно значимый.</vt:lpstr>
      <vt:lpstr>Слайд 19</vt:lpstr>
      <vt:lpstr>Слайд 20</vt:lpstr>
      <vt:lpstr>«Мы долго колебались, какое слово в названии праздника поставить на первое место: «любовь» или «семья».</vt:lpstr>
      <vt:lpstr>Девиз праздника: </vt:lpstr>
      <vt:lpstr>Слайд 23</vt:lpstr>
      <vt:lpstr>Слайд 24</vt:lpstr>
      <vt:lpstr>Слайд 25</vt:lpstr>
      <vt:lpstr>Символ праздника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-</cp:lastModifiedBy>
  <cp:revision>2</cp:revision>
  <dcterms:created xsi:type="dcterms:W3CDTF">2011-07-06T11:06:13Z</dcterms:created>
  <dcterms:modified xsi:type="dcterms:W3CDTF">2012-12-01T11:21:49Z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