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74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7952" autoAdjust="0"/>
  </p:normalViewPr>
  <p:slideViewPr>
    <p:cSldViewPr>
      <p:cViewPr>
        <p:scale>
          <a:sx n="70" d="100"/>
          <a:sy n="70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DFF9D-AD1A-475A-8857-7A1BC26A925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6E989-2921-4450-85B9-66CAC739E5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E989-2921-4450-85B9-66CAC739E5AF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9F339-D08C-4024-BF60-8BC5FFFACEC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B1A3E5-4040-464E-8A04-3520B1F3A1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001056" cy="1643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 САД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16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ОБРАЗОВАНИЯ  УСПЕНСКИЙ  РАЙОН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Васина Людмила Анатольевна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Прямая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изображение лепной картины на горизонтальной поверхности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Особенности выполнения работы: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простым карандашом.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Мелкими кусочками пластилина заполнить пространство рисунка, разглаживая поверхность пальцами, предварительно смоченными водой.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Пластилин можно смешивать, добавляя нужные оттенки цвета в рисунок.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контур рисунка сделать объемнее, раскатайте тонкие колбаски, выложите их по контуру.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нанести рельефный рисунок с помощью стеки.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s\Desktop\фото\37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3292078" cy="4389437"/>
          </a:xfrm>
          <a:prstGeom prst="rect">
            <a:avLst/>
          </a:prstGeom>
          <a:noFill/>
        </p:spPr>
      </p:pic>
      <p:pic>
        <p:nvPicPr>
          <p:cNvPr id="1028" name="Picture 4" descr="C:\Users\ds\Desktop\фото\3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143272" cy="427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(витражная)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лепной картины с обратной стороны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горизонтальной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поверхности (с обозначением контура). Использовать можно пластиковую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горизонтальную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поверхность либо стекло.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Кусок стекла предварительно нужно тщательно вымыть с мылом или моющим средством для стекла, обсушить салфеткой. Края стекла лучше всего заклеить скотчем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изолирующей лентой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чтобы не пораниться во время работы.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Перенести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на стекло при помощи маркера,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рисунка пластилином, для чего подбирают нужный по размерам кусочек пластилина и хорошо разминают его в руках и размазывают по стеклу. Размазывать можно пальцами или стеком, тщательно придавливая его к поверхности, чтобы получился тонкий слой. Новый цвет нужно наносить последовательно и отдельно. После того как аппликация закончена, нужно снять скотч с краев и наложить на пластилиновую поверхность фон из цветной бумаги, а сверху плотный картон.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\Desktop\фото\37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3506392" cy="4818065"/>
          </a:xfrm>
          <a:prstGeom prst="rect">
            <a:avLst/>
          </a:prstGeom>
          <a:noFill/>
        </p:spPr>
      </p:pic>
      <p:pic>
        <p:nvPicPr>
          <p:cNvPr id="2051" name="Picture 3" descr="C:\Users\ds\Desktop\фото\37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35755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Контурная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 по контуру,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использованием «жгутиков».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Особенности выполнения работы: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Нарисовать рисунок карандашом или маркером.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Скатать из пластилина колбаски или тонкие жгутики. Можно жгутики получить другим способом. Нарезать пластилин на кусочки, поместить в шприц и опустить его в ёмкость с горячей водой. Выдавливаем жгутики и выкладываем по контуру.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Последовательно выкладывать длинный жгутик по контуру изображения.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Можно заполнить жгутиками другого цвета внутреннюю поверхность изображения.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\Desktop\фото\37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4000528" cy="3929090"/>
          </a:xfrm>
          <a:prstGeom prst="rect">
            <a:avLst/>
          </a:prstGeom>
          <a:noFill/>
        </p:spPr>
      </p:pic>
      <p:pic>
        <p:nvPicPr>
          <p:cNvPr id="3075" name="Picture 3" descr="C:\Users\ds\Desktop\фото\37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530583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4043362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Модульная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лепной картины на горизонтальной поверхности с использованием валиков, шариков, косичек, многослойных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дисков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C:\Users\ds\Desktop\фото\37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857652" cy="3794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Мозаичная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изображение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лепной картины на горизонтальной поверхности с помощью шариков из пластилина или шарикового пластилина.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Несложная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техника используется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способствует развитию усидчивости, снимает нервное напряжение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полезна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для робких и тревожных ребят, так 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Особенности выполнения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Скатывать мелкие шарики, нужного цвета.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Располагать их на горизонтальной поверхности, заполняя поверхность изображаемого объекта, соответствующего цвета.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Слегка прижать.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s\Desktop\фото\37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7"/>
            <a:ext cx="3929091" cy="3929090"/>
          </a:xfrm>
          <a:prstGeom prst="rect">
            <a:avLst/>
          </a:prstGeom>
          <a:noFill/>
        </p:spPr>
      </p:pic>
      <p:pic>
        <p:nvPicPr>
          <p:cNvPr id="5123" name="Picture 3" descr="C:\Users\ds\Desktop\фото\37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4143404" cy="39592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4500594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Многослойная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лепной картины на горизонтальной поверхности,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последовательным нанесением слоев.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Особенности выполнения работы: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Для начала мы берем разные цвета пластилина.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Делаем из них пластинки. Заготовки накладываются одна поверх другой. Мы получили так называемый «слоеный пирог», при изготовлении которого желательно идти от темных цветов - к светлому. Только не стоит прижимать слои очень сильно друг к дружке, просто положить один слой на другой.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А теперь можно очень аккуратно согнуть нашу заготовку по средней линии - она проходит там, где заканчивается верхний, самый маленький слой.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Или раскатываем колбаску и разрезаем ее.</a:t>
            </a:r>
          </a:p>
          <a:p>
            <a:endParaRPr lang="ru-RU" sz="1800" dirty="0"/>
          </a:p>
        </p:txBody>
      </p:sp>
      <p:pic>
        <p:nvPicPr>
          <p:cNvPr id="6146" name="Picture 2" descr="C:\Users\ds\Desktop\фото\37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9"/>
            <a:ext cx="37862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endParaRPr lang="ru-RU" i="1" dirty="0" smtClean="0"/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>
              <a:buNone/>
            </a:pPr>
            <a:endParaRPr lang="ru-RU" sz="1100" i="1" dirty="0" smtClean="0"/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Источники творческих способностей и дарования детей - на кончиках их пальцев. От пальцев, образно говоря, идут тончайшие ручейки, которые питают источник творческой мысли. Чем больше мастерства в детской руке, тем умнее ребенок».  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перед ребенком: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освоить прием надавливания;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освоить прием вдавливания;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освоить прием размазывания пластилина подушечкой пальца;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освоить правильную постановку пальца;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освоить прием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отщипывания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маленького кусочка пластилина и скатывания шарика между двумя пальчиками;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научиться работать на ограниченной поверхности.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этап.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научиться не выходить за контур рисунка;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-научиться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пальчиком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размазывать пластилин по всему рисунку,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как  будто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закрашивая его;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использовать несколько цветов пластилина;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научиться пользоваться специальной стекой;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научиться доводить дело до конца;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научиться аккуратно, выполнять свои работы;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выполнять коллективные работы вместе с другими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самостоятельно решать творческие задачи;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личностное отношение к результатам своей деятельности.</a:t>
            </a:r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None/>
            </a:pP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s\Desktop\фото\37 (3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4357686" cy="3214710"/>
          </a:xfrm>
          <a:prstGeom prst="rect">
            <a:avLst/>
          </a:prstGeom>
          <a:noFill/>
        </p:spPr>
      </p:pic>
      <p:pic>
        <p:nvPicPr>
          <p:cNvPr id="8196" name="Picture 4" descr="C:\Users\ds\Desktop\фото\37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4000528" cy="274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Коллективные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работы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ds\Desktop\фото\37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327977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работаем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s\Desktop\фото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4071966" cy="2857520"/>
          </a:xfrm>
          <a:prstGeom prst="rect">
            <a:avLst/>
          </a:prstGeom>
          <a:noFill/>
        </p:spPr>
      </p:pic>
      <p:pic>
        <p:nvPicPr>
          <p:cNvPr id="9220" name="Picture 4" descr="C:\Users\ds\Desktop\фото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786214" cy="2857520"/>
          </a:xfrm>
          <a:prstGeom prst="rect">
            <a:avLst/>
          </a:prstGeom>
          <a:noFill/>
        </p:spPr>
      </p:pic>
      <p:pic>
        <p:nvPicPr>
          <p:cNvPr id="9221" name="Picture 5" descr="C:\Users\ds\Desktop\фото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857628"/>
            <a:ext cx="414340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s\Desktop\фото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286280" cy="2928934"/>
          </a:xfrm>
          <a:prstGeom prst="rect">
            <a:avLst/>
          </a:prstGeom>
          <a:noFill/>
        </p:spPr>
      </p:pic>
      <p:pic>
        <p:nvPicPr>
          <p:cNvPr id="10243" name="Picture 3" descr="C:\Users\ds\Desktop\фото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143404" cy="2928934"/>
          </a:xfrm>
          <a:prstGeom prst="rect">
            <a:avLst/>
          </a:prstGeom>
          <a:noFill/>
        </p:spPr>
      </p:pic>
      <p:pic>
        <p:nvPicPr>
          <p:cNvPr id="10244" name="Picture 4" descr="C:\Users\ds\Desktop\фото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29000"/>
            <a:ext cx="435771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s\Desktop\фото\37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4429124" cy="3214710"/>
          </a:xfrm>
          <a:prstGeom prst="rect">
            <a:avLst/>
          </a:prstGeom>
          <a:noFill/>
        </p:spPr>
      </p:pic>
      <p:pic>
        <p:nvPicPr>
          <p:cNvPr id="11268" name="Picture 4" descr="C:\Users\ds\Desktop\фото\37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04"/>
            <a:ext cx="4572032" cy="334663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Мы волшебным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пластилином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создаем свои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картины!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s\Desktop\фото\37 (3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357686" cy="3001971"/>
          </a:xfrm>
          <a:prstGeom prst="rect">
            <a:avLst/>
          </a:prstGeom>
          <a:noFill/>
        </p:spPr>
      </p:pic>
      <p:pic>
        <p:nvPicPr>
          <p:cNvPr id="12292" name="Picture 4" descr="C:\Users\ds\Desktop\фото\37 (4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4064292" cy="2928934"/>
          </a:xfrm>
          <a:prstGeom prst="rect">
            <a:avLst/>
          </a:prstGeom>
          <a:noFill/>
        </p:spPr>
      </p:pic>
      <p:pic>
        <p:nvPicPr>
          <p:cNvPr id="12293" name="Picture 5" descr="C:\Users\ds\Desktop\фото\37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714752"/>
            <a:ext cx="4214842" cy="28709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ds\Desktop\фото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4500594" cy="329618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marL="7200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Наши руки </a:t>
            </a:r>
          </a:p>
          <a:p>
            <a:pPr marL="720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не знают </a:t>
            </a:r>
          </a:p>
          <a:p>
            <a:pPr marL="720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скуки!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ds\Desktop\фото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28"/>
            <a:ext cx="485778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умелые ручки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ds\Desktop\фото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1"/>
            <a:ext cx="4214842" cy="3286148"/>
          </a:xfrm>
          <a:prstGeom prst="rect">
            <a:avLst/>
          </a:prstGeom>
          <a:noFill/>
        </p:spPr>
      </p:pic>
      <p:pic>
        <p:nvPicPr>
          <p:cNvPr id="14339" name="Picture 3" descr="C:\Users\ds\Desktop\фото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21481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s\Desktop\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143636" cy="5572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50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72560" cy="525305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u="sng" dirty="0" err="1" smtClean="0"/>
              <a:t>Пластилинография</a:t>
            </a:r>
            <a:r>
              <a:rPr lang="ru-RU" dirty="0" smtClean="0"/>
              <a:t> – это нетрадиционная техника изобразительного искусства, принцип которой заключается в создании лепной картины с изображением </a:t>
            </a:r>
            <a:r>
              <a:rPr lang="ru-RU" dirty="0" err="1" smtClean="0"/>
              <a:t>полуобъёмных</a:t>
            </a:r>
            <a:r>
              <a:rPr lang="ru-RU" dirty="0" smtClean="0"/>
              <a:t> предметов на горизонтальной поверхности.</a:t>
            </a:r>
          </a:p>
          <a:p>
            <a:pPr algn="ctr"/>
            <a:r>
              <a:rPr lang="ru-RU" dirty="0" smtClean="0"/>
              <a:t>Изобразительная деятельность с использованием нетрадиционной, художественной техники изобразительного искусства – </a:t>
            </a:r>
            <a:r>
              <a:rPr lang="ru-RU" b="1" dirty="0" err="1" smtClean="0"/>
              <a:t>пластилинографии</a:t>
            </a:r>
            <a:r>
              <a:rPr lang="ru-RU" dirty="0" smtClean="0"/>
              <a:t> </a:t>
            </a:r>
            <a:r>
              <a:rPr lang="ru-RU" dirty="0" smtClean="0"/>
              <a:t>предоставляет возможность для развития творческих способностей детей. Принцип данной техники заключается в создании лепной картины с изображением более или менее выпуклых, </a:t>
            </a:r>
            <a:r>
              <a:rPr lang="ru-RU" dirty="0" err="1" smtClean="0"/>
              <a:t>полуобъёмных</a:t>
            </a:r>
            <a:r>
              <a:rPr lang="ru-RU" dirty="0" smtClean="0"/>
              <a:t> объектов на горизонтальной поверхности.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техники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8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Новизна техники в изобразительной деятельности.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Используемый материал позволяет находить новые решения в изображении.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перед лепкой объемных фигур состоит в том, что на плоскости можно выполнить очень красивый и яркий сюжет, а материала уйдет гораздо меньше.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Материал позволяет переносить часть себя на полотно своих работ, передавать часть своего тепла.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181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Задачи, которые мы решаем через внедрение занятий </a:t>
            </a:r>
            <a:r>
              <a:rPr lang="ru-RU" b="1" dirty="0" err="1" smtClean="0"/>
              <a:t>пластилинографией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- формирование навыков работы с пластилином, пробуждение интереса к лепке;</a:t>
            </a:r>
          </a:p>
          <a:p>
            <a:r>
              <a:rPr lang="ru-RU" dirty="0" smtClean="0"/>
              <a:t>- освоение новых приемов (скатывания, надавливания, размазывания) и создание с их помощью сюжетных картин;</a:t>
            </a:r>
          </a:p>
          <a:p>
            <a:r>
              <a:rPr lang="ru-RU" dirty="0" smtClean="0"/>
              <a:t>- снятие мышечного напряжения и расслабление;</a:t>
            </a:r>
          </a:p>
          <a:p>
            <a:r>
              <a:rPr lang="ru-RU" dirty="0" smtClean="0"/>
              <a:t>- обучение </a:t>
            </a:r>
            <a:r>
              <a:rPr lang="ru-RU" dirty="0" smtClean="0"/>
              <a:t>умению ориентироваться на листе бумаги;</a:t>
            </a:r>
          </a:p>
          <a:p>
            <a:r>
              <a:rPr lang="ru-RU" dirty="0" smtClean="0"/>
              <a:t>- развитие мелкой моторики;</a:t>
            </a:r>
          </a:p>
          <a:p>
            <a:r>
              <a:rPr lang="ru-RU" dirty="0" smtClean="0"/>
              <a:t>- ознакомление с окружающим миром;</a:t>
            </a:r>
          </a:p>
          <a:p>
            <a:r>
              <a:rPr lang="ru-RU" dirty="0" smtClean="0"/>
              <a:t>- развитие творческих способностей.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0061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Основной </a:t>
            </a:r>
            <a:r>
              <a:rPr lang="ru-RU" dirty="0" smtClean="0"/>
              <a:t>материал — </a:t>
            </a:r>
            <a:r>
              <a:rPr lang="ru-RU" b="1" dirty="0" smtClean="0"/>
              <a:t>пластилин</a:t>
            </a:r>
            <a:r>
              <a:rPr lang="ru-RU" dirty="0" smtClean="0"/>
              <a:t> – пластичный и мягкий материал для творчества,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который </a:t>
            </a:r>
            <a:r>
              <a:rPr lang="ru-RU" dirty="0" smtClean="0"/>
              <a:t>обладает свойством принимать и держать заданную форму.</a:t>
            </a:r>
          </a:p>
          <a:p>
            <a:endParaRPr lang="ru-RU" dirty="0"/>
          </a:p>
        </p:txBody>
      </p:sp>
      <p:pic>
        <p:nvPicPr>
          <p:cNvPr id="4" name="Picture 11" descr="iCAFKML3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292895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686700" cy="47529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ИНСТРУМЕНТЫ ДЛЯ РИСОВАНИЯ:</a:t>
            </a:r>
            <a:endParaRPr lang="ru-RU" b="1" dirty="0" smtClean="0"/>
          </a:p>
          <a:p>
            <a:pPr lvl="0"/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/>
              <a:t>Картон с контурным </a:t>
            </a:r>
            <a:r>
              <a:rPr lang="ru-RU" dirty="0" smtClean="0"/>
              <a:t>рисунком</a:t>
            </a:r>
            <a:endParaRPr lang="ru-RU" dirty="0" smtClean="0"/>
          </a:p>
          <a:p>
            <a:pPr lvl="0"/>
            <a:r>
              <a:rPr lang="ru-RU" dirty="0" smtClean="0"/>
              <a:t> Набор пластилина</a:t>
            </a:r>
            <a:endParaRPr lang="ru-RU" dirty="0" smtClean="0"/>
          </a:p>
          <a:p>
            <a:pPr lvl="0"/>
            <a:r>
              <a:rPr lang="ru-RU" dirty="0" smtClean="0"/>
              <a:t> Салфетка </a:t>
            </a:r>
            <a:r>
              <a:rPr lang="ru-RU" dirty="0" smtClean="0"/>
              <a:t>для </a:t>
            </a:r>
            <a:r>
              <a:rPr lang="ru-RU" dirty="0" smtClean="0"/>
              <a:t>рук</a:t>
            </a:r>
            <a:endParaRPr lang="ru-RU" dirty="0" smtClean="0"/>
          </a:p>
          <a:p>
            <a:pPr lvl="0"/>
            <a:r>
              <a:rPr lang="ru-RU" dirty="0" smtClean="0"/>
              <a:t> Стеки</a:t>
            </a:r>
            <a:endParaRPr lang="ru-RU" dirty="0" smtClean="0"/>
          </a:p>
          <a:p>
            <a:pPr lvl="0"/>
            <a:r>
              <a:rPr lang="ru-RU" dirty="0" smtClean="0"/>
              <a:t> Доска</a:t>
            </a:r>
            <a:endParaRPr lang="ru-RU" dirty="0" smtClean="0"/>
          </a:p>
          <a:p>
            <a:pPr lvl="0"/>
            <a:r>
              <a:rPr lang="ru-RU" dirty="0" smtClean="0"/>
              <a:t> Бросовый </a:t>
            </a:r>
            <a:r>
              <a:rPr lang="ru-RU" dirty="0" smtClean="0"/>
              <a:t>и природный материалы.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Многообразие предметных форм требует применения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различных приёмов лепки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Раскатывание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кусочек, положенный между ладонями или на доску 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прижатый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ладонью, раскатывается прямолинейными движениями кистей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рук, удлиняется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приобретает цилиндрическую форму.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Скатывание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кусочек пластилина кругообразными движениями ладоней или пальцами скатывается в шарик.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Оттягивание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слегка потянув щепоткой часть пластилина можно сформировать часть изображения.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Заглаживание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требуется при изображении плоских и гладких поверхностей – выполняется кончиками пальцев.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Сплющивание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наиболее применяемый приём — для этого шарик сдавливают до формы лепёшки. Небольшие углубления и изгибы поверхности передают вдавливанием — нажимом пальцев, стекой или формирующих структуру вспомогательных инструментов — трубочек, зубчатых колесиков и т. п.</a:t>
            </a:r>
          </a:p>
          <a:p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Прищипывание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осуществляется сжатием пальцев, собранных в щепотку, 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той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части формы, где создаётся новая деталь.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Надавливание и размазывание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важно научить детей прилагать усилия пальчиками.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21497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Существует несколько видов нетрадиционной техники работы с пластилином:</a:t>
            </a:r>
          </a:p>
          <a:p>
            <a:r>
              <a:rPr lang="ru-RU" dirty="0" smtClean="0"/>
              <a:t>-Прямая </a:t>
            </a:r>
            <a:r>
              <a:rPr lang="ru-RU" dirty="0" err="1" smtClean="0"/>
              <a:t>пластилинография</a:t>
            </a:r>
            <a:endParaRPr lang="ru-RU" dirty="0" smtClean="0"/>
          </a:p>
          <a:p>
            <a:r>
              <a:rPr lang="ru-RU" dirty="0" smtClean="0"/>
              <a:t>-Обратная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 (витражная)</a:t>
            </a:r>
          </a:p>
          <a:p>
            <a:r>
              <a:rPr lang="ru-RU" dirty="0" smtClean="0"/>
              <a:t>-Контурная </a:t>
            </a:r>
            <a:r>
              <a:rPr lang="ru-RU" dirty="0" err="1" smtClean="0"/>
              <a:t>пластилинография</a:t>
            </a:r>
            <a:endParaRPr lang="ru-RU" dirty="0" smtClean="0"/>
          </a:p>
          <a:p>
            <a:r>
              <a:rPr lang="ru-RU" dirty="0" smtClean="0"/>
              <a:t>-Многослойная </a:t>
            </a:r>
            <a:r>
              <a:rPr lang="ru-RU" dirty="0" err="1" smtClean="0"/>
              <a:t>пластилинография</a:t>
            </a:r>
            <a:endParaRPr lang="ru-RU" dirty="0" smtClean="0"/>
          </a:p>
          <a:p>
            <a:r>
              <a:rPr lang="ru-RU" dirty="0" smtClean="0"/>
              <a:t>-Модульная </a:t>
            </a:r>
            <a:r>
              <a:rPr lang="ru-RU" dirty="0" err="1" smtClean="0"/>
              <a:t>пластилинография</a:t>
            </a:r>
            <a:endParaRPr lang="ru-RU" dirty="0" smtClean="0"/>
          </a:p>
          <a:p>
            <a:r>
              <a:rPr lang="ru-RU" dirty="0" smtClean="0"/>
              <a:t>-Мозаичная </a:t>
            </a:r>
            <a:r>
              <a:rPr lang="ru-RU" dirty="0" err="1" smtClean="0"/>
              <a:t>пластилинография</a:t>
            </a:r>
            <a:endParaRPr lang="ru-RU" dirty="0" smtClean="0"/>
          </a:p>
          <a:p>
            <a:r>
              <a:rPr lang="ru-RU" dirty="0" smtClean="0"/>
              <a:t>-Фактурная </a:t>
            </a:r>
            <a:r>
              <a:rPr lang="ru-RU" dirty="0" err="1" smtClean="0"/>
              <a:t>пластилинография</a:t>
            </a:r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533</Words>
  <Application>Microsoft Office PowerPoint</Application>
  <PresentationFormat>Экран (4:3)</PresentationFormat>
  <Paragraphs>133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Коллективные          работы</vt:lpstr>
      <vt:lpstr>Мы работаем</vt:lpstr>
      <vt:lpstr>Слайд 23</vt:lpstr>
      <vt:lpstr>Слайд 24</vt:lpstr>
      <vt:lpstr>Слайд 25</vt:lpstr>
      <vt:lpstr>Слайд 26</vt:lpstr>
      <vt:lpstr>Наши умелые ручки</vt:lpstr>
      <vt:lpstr>Слайд 28</vt:lpstr>
      <vt:lpstr>Слайд 29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ds</cp:lastModifiedBy>
  <cp:revision>29</cp:revision>
  <dcterms:created xsi:type="dcterms:W3CDTF">2017-11-20T07:54:01Z</dcterms:created>
  <dcterms:modified xsi:type="dcterms:W3CDTF">2017-11-22T15:56:02Z</dcterms:modified>
</cp:coreProperties>
</file>