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8" r:id="rId1"/>
  </p:sldMasterIdLst>
  <p:notesMasterIdLst>
    <p:notesMasterId r:id="rId14"/>
  </p:notesMasterIdLst>
  <p:sldIdLst>
    <p:sldId id="257" r:id="rId2"/>
    <p:sldId id="258" r:id="rId3"/>
    <p:sldId id="262" r:id="rId4"/>
    <p:sldId id="277" r:id="rId5"/>
    <p:sldId id="265" r:id="rId6"/>
    <p:sldId id="269" r:id="rId7"/>
    <p:sldId id="271" r:id="rId8"/>
    <p:sldId id="270" r:id="rId9"/>
    <p:sldId id="272" r:id="rId10"/>
    <p:sldId id="275" r:id="rId11"/>
    <p:sldId id="276" r:id="rId12"/>
    <p:sldId id="278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24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00296D6A-D331-42D8-9857-F2CEF2024E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46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9B1C3D-DEEB-4880-98B4-BF4155BC35F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468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25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223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907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55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777" y="1433876"/>
            <a:ext cx="7185071" cy="2765943"/>
          </a:xfrm>
        </p:spPr>
        <p:txBody>
          <a:bodyPr anchor="b">
            <a:normAutofit/>
          </a:bodyPr>
          <a:lstStyle>
            <a:lvl1pPr algn="ctr">
              <a:defRPr sz="529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777" y="4283817"/>
            <a:ext cx="7185071" cy="1511934"/>
          </a:xfrm>
        </p:spPr>
        <p:txBody>
          <a:bodyPr>
            <a:normAutofit/>
          </a:bodyPr>
          <a:lstStyle>
            <a:lvl1pPr marL="0" indent="0" algn="ctr">
              <a:buNone/>
              <a:defRPr sz="242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5429-6426-4E6F-A233-39D8EADA459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45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46" y="4728240"/>
            <a:ext cx="8569550" cy="894650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574" y="769703"/>
            <a:ext cx="8121495" cy="3542990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631427"/>
            <a:ext cx="8569566" cy="752299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6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2"/>
            <a:ext cx="8569566" cy="3777903"/>
          </a:xfrm>
        </p:spPr>
        <p:txBody>
          <a:bodyPr anchor="ctr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635037"/>
            <a:ext cx="8569566" cy="1748690"/>
          </a:xfrm>
        </p:spPr>
        <p:txBody>
          <a:bodyPr anchor="ctr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675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61" y="961867"/>
            <a:ext cx="7691729" cy="3009226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22669" y="3979392"/>
            <a:ext cx="7236601" cy="65564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820199"/>
            <a:ext cx="8569566" cy="15664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813181" y="978700"/>
            <a:ext cx="6029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54224" y="3439239"/>
            <a:ext cx="610351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390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2357545"/>
            <a:ext cx="8569566" cy="276883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139361"/>
            <a:ext cx="8569566" cy="1257349"/>
          </a:xfrm>
        </p:spPr>
        <p:txBody>
          <a:bodyPr anchor="t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10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8569566" cy="1769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5530" y="2609282"/>
            <a:ext cx="272766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55530" y="3244505"/>
            <a:ext cx="2727669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1338" y="2609282"/>
            <a:ext cx="2721505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72210" y="3244505"/>
            <a:ext cx="2731286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6" y="2609282"/>
            <a:ext cx="2732590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92506" y="3244505"/>
            <a:ext cx="2732590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78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55531" y="673263"/>
            <a:ext cx="8569566" cy="17680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55530" y="4635035"/>
            <a:ext cx="272554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55530" y="2609282"/>
            <a:ext cx="2725547" cy="1679928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5530" y="5270258"/>
            <a:ext cx="2725547" cy="1113468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3375" y="4635035"/>
            <a:ext cx="273002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72208" y="2609282"/>
            <a:ext cx="2731287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72208" y="5270257"/>
            <a:ext cx="2731287" cy="1113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7" y="4635035"/>
            <a:ext cx="272907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592506" y="2609282"/>
            <a:ext cx="2732590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92402" y="5270255"/>
            <a:ext cx="2732694" cy="1113471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946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1" y="2609283"/>
            <a:ext cx="8569566" cy="37744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A14D-EE55-4CE2-B392-6B24F9EC70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842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671974"/>
            <a:ext cx="2111149" cy="571175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0" y="671974"/>
            <a:ext cx="6332409" cy="5711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C290-DBEB-4543-B27D-3ACCF75BA54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861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8569049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EC98-AED0-4A0B-BE71-787BD0778D3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952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913339"/>
            <a:ext cx="8559066" cy="3016836"/>
          </a:xfrm>
        </p:spPr>
        <p:txBody>
          <a:bodyPr anchor="b">
            <a:normAutofit/>
          </a:bodyPr>
          <a:lstStyle>
            <a:lvl1pPr>
              <a:defRPr sz="440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0" y="4031671"/>
            <a:ext cx="8559066" cy="1508168"/>
          </a:xfrm>
        </p:spPr>
        <p:txBody>
          <a:bodyPr>
            <a:normAutofit/>
          </a:bodyPr>
          <a:lstStyle>
            <a:lvl1pPr marL="0" indent="0" algn="ctr">
              <a:buNone/>
              <a:defRPr sz="220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7742-D51A-4851-8FFD-0BB771ED5B2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644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4221780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103316" y="2609282"/>
            <a:ext cx="4221262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2B5-09A6-4D7B-A21E-45FB7BD3346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339522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810" y="2613608"/>
            <a:ext cx="4029501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55530" y="3363177"/>
            <a:ext cx="4221780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8710" y="2613608"/>
            <a:ext cx="4036387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103317" y="3363177"/>
            <a:ext cx="4221263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96B1-55A4-4BB2-AE2B-A06922E5F88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629619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F470-F358-45C2-810D-C2ED0499ACC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28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1804-175F-4950-AFAE-275040D5A37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19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671971"/>
            <a:ext cx="3254117" cy="2230261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98658" y="671973"/>
            <a:ext cx="5126437" cy="57117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0" y="2902232"/>
            <a:ext cx="3254118" cy="3481494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282-6692-4B85-8B8A-BE920024C5A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354061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4552617" cy="223026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6861" y="671972"/>
            <a:ext cx="3313742" cy="5711754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6" y="2902233"/>
            <a:ext cx="4552602" cy="3481493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B848-591C-4412-8867-0DC434E620A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57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0080627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1" y="2609283"/>
            <a:ext cx="8569566" cy="377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8956" y="6485223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30" y="6485223"/>
            <a:ext cx="551729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3227" y="6485223"/>
            <a:ext cx="63187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3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sz="3968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120000"/>
        </a:lnSpc>
        <a:spcBef>
          <a:spcPts val="1102"/>
        </a:spcBef>
        <a:buClr>
          <a:schemeClr val="tx1"/>
        </a:buClr>
        <a:buFont typeface="Arial" panose="020B0604020202020204" pitchFamily="34" charset="0"/>
        <a:buChar char="•"/>
        <a:defRPr sz="2205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98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76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1920" y="1763614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i="1" kern="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rPr>
              <a:t>           </a:t>
            </a:r>
            <a:r>
              <a:rPr lang="ru-RU" altLang="ru-RU" sz="2800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rPr>
              <a:t>Презентация для родителей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2800" i="1" kern="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Heavy" panose="020B0903020102020204" pitchFamily="34" charset="0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«Адаптация детей раннего возраста к условиям ДОУ»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8478" y="565127"/>
            <a:ext cx="307183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97041" y="539477"/>
            <a:ext cx="5786478" cy="75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ctr"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МБДОУ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етский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сад №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16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2240" y="5364013"/>
            <a:ext cx="4464496" cy="11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</a:p>
          <a:p>
            <a:pPr algn="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Сытник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80" y="4427909"/>
            <a:ext cx="2304256" cy="2304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856" y="1547589"/>
            <a:ext cx="9001000" cy="3755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Признаки готовности ребенка к детскому саду: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Малыш может остаться без родителей;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Легко знакомится со сверстниками и взрослыми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проявляет интерес.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7984" y="4715941"/>
            <a:ext cx="2376264" cy="1585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801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40" y="1331565"/>
            <a:ext cx="9073008" cy="4213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Главное помните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это ваш малыш.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Побольше проводите сейчас с ним времени. 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И вы убедитесь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это тот же крохотный человечек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который благодаря вам появился на свет.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601" y="4706661"/>
            <a:ext cx="2260607" cy="20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904" y="1820947"/>
            <a:ext cx="9001000" cy="2840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Необходимое условие успешной адаптации- </a:t>
            </a:r>
            <a:endParaRPr lang="ru-RU" altLang="ru-RU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согласованность действий родителей и воспитателей.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992" y="4427909"/>
            <a:ext cx="2016224" cy="2016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386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8804" y="22302"/>
            <a:ext cx="9720832" cy="741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приспособление организма к изменяющимся внешним условиям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процесс требует больших затрат психической энергии и часто проходит с напряжением.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kumimoji="0" lang="ru-RU" alt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три этапа </a:t>
            </a:r>
          </a:p>
          <a:p>
            <a:pPr marL="171450" marR="0" lvl="0" indent="-1714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</a:pPr>
            <a:r>
              <a:rPr lang="ru-RU" altLang="ru-RU" sz="32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Тяжелая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адаптации – ребенок отказывается играть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плохо ест и спит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капризничает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болеет.</a:t>
            </a:r>
          </a:p>
          <a:p>
            <a:pPr marL="171450" marR="0" lvl="0" indent="-1714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– малыш переменчив в настроении</a:t>
            </a:r>
            <a:r>
              <a:rPr kumimoji="0" lang="en-US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аппетит и сон не устойчивы</a:t>
            </a:r>
            <a:r>
              <a:rPr kumimoji="0" lang="en-US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если заболевает</a:t>
            </a:r>
            <a:r>
              <a:rPr kumimoji="0" lang="en-US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 на 7-14 дней.</a:t>
            </a:r>
          </a:p>
          <a:p>
            <a:pPr marL="171450" marR="0" lvl="0" indent="-1714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</a:pPr>
            <a:r>
              <a:rPr lang="ru-RU" altLang="ru-RU" sz="32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адаптации – если ребенок без труда прощается с родителями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общителен с детьми и взрослыми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заболевает не более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чем на 7 дней.</a:t>
            </a:r>
            <a:endParaRPr kumimoji="0" lang="en-GB" alt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836" y="1835621"/>
            <a:ext cx="2127688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808" y="323453"/>
            <a:ext cx="9361040" cy="558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с первых дней жизни у ребенка в семье формируются привычки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привязанности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определенное поведение. </a:t>
            </a:r>
          </a:p>
          <a:p>
            <a:pPr>
              <a:buFontTx/>
              <a:buNone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2-3 годам стереотип становится довольно устойчивым. </a:t>
            </a:r>
          </a:p>
          <a:p>
            <a:pPr>
              <a:buFontTx/>
              <a:buNone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же вы очень волнуетесь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он отреагирует на перемены в его жизни.</a:t>
            </a: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какими реальными проблемами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 придется столкнуться вам и малышу и как сделать процесс адаптации более </a:t>
            </a:r>
            <a:r>
              <a:rPr lang="ru-RU" alt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мягкким</a:t>
            </a:r>
            <a:r>
              <a:rPr lang="ru-RU" alt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3928" y="6012085"/>
            <a:ext cx="2231704" cy="13446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169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784" y="323453"/>
            <a:ext cx="9577064" cy="742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Легче всего пройдет адаптация у детей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чьи родители готовили их к посещению сада заранее. За несколько месяцев до этого события (это заключается в том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родители читали сказочные истории про детский сад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гуляли возле сада…)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физически здоровые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т.е. не имеющие хронических заболеваний (в этот период все силы ребенка напряжены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можно направить на привыкание к саду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тратя время на борьбу с болезнью)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навыки самостоятельности (не надо тратить силы ребенка еще и на обучение всему необходимому)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чей режим близок к режиму сада (это режим дня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сон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питание)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чей рацион питания приближен к </a:t>
            </a: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саду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600" y="6228109"/>
            <a:ext cx="1872208" cy="11521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03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792" y="657708"/>
            <a:ext cx="9289032" cy="664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адаптации очень важно соблюдать следующие рекомендации: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Устройство лучше проводить во время вашего отпуска, так как в первое время ребенок находится не более 1-2 часов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         ( это регулирует воспитатель по мере наблюдения за малышом);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адаптации прислушивайтесь к советам и просьбам персонала;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приспособления к новым условиям нужно тщательно наблюдать за изменениями в состоянии здоровья малыша и своевременно сообщать о них работникам детского сада;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адаптации малыш особенно нуждается в теплом, ласковом обращении с ним. Будьте внимательны к малышу , заботливы и терпеливы;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Дома необходимо поддерживать спокойную обстановку, не перегружайте впечатлениями, не принимайте и не посещайте гостей.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59668" y="107429"/>
            <a:ext cx="3753272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</a:t>
            </a:r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40" y="1187549"/>
            <a:ext cx="8856984" cy="409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И дома и в саду говорите с малышом спокойно.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Пусть малыша отводит тот родитель или родственник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которым ему легче расстаться.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Обязательно скажите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вы придете и обозначьте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когда.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У вас должен быть свой ритуал прощания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после чего вы уходите уверенно.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400" y="5003973"/>
            <a:ext cx="2196889" cy="21968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68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848" y="620851"/>
            <a:ext cx="8712968" cy="530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Поверить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малыш вовсе не «слабое» создание.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Адаптационная система ребенка достаточно сильна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чтобы это испытание выдержать. 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Парадоксально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но факт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хорошо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кроха плачет. Поверьте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у него настоящее горе. 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Плачь – помощник нервной системы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он не дает ей перегружаться. 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Поэтому не бойтесь детского плача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не сердитесь на ребенка за плачь.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1960" y="5940077"/>
            <a:ext cx="2231704" cy="13446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9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808" y="971525"/>
            <a:ext cx="9361040" cy="5702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 Призовите на помощь сказку или игру.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Вы можете придумать сказку о том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как мишка пошел в сад. Как ему там понравилось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сначала было неуютно и немного страшно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но он подружился с детьми и воспитателем. Эту сказку вы можете проиграть с игрушками.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И в ней ключевым моментом являются возвращение мамы за ребенком. 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Ни в коем случае не прерывайте повествования. Пока не настанет этот момент.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Поступление в сад – это момент отделения мамы от ребенка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и это испытание для обоих. У мамы тоже «рвется сердце»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когда она видит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как переживает ее малыш.</a:t>
            </a:r>
          </a:p>
        </p:txBody>
      </p:sp>
    </p:spTree>
    <p:extLst>
      <p:ext uri="{BB962C8B-B14F-4D97-AF65-F5344CB8AC3E}">
        <p14:creationId xmlns:p14="http://schemas.microsoft.com/office/powerpoint/2010/main" val="10339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896" y="1907629"/>
            <a:ext cx="8568952" cy="1924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Нельзя пугать детским садом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Нельзя плохо отзываться о воспитателях или о саде при ребенке.</a:t>
            </a:r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928" y="4355901"/>
            <a:ext cx="3096344" cy="255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320</TotalTime>
  <Words>727</Words>
  <Application>Microsoft Office PowerPoint</Application>
  <PresentationFormat>Произвольный</PresentationFormat>
  <Paragraphs>78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 сытник</cp:lastModifiedBy>
  <cp:revision>46</cp:revision>
  <cp:lastPrinted>1601-01-01T00:00:00Z</cp:lastPrinted>
  <dcterms:created xsi:type="dcterms:W3CDTF">2010-10-28T08:00:51Z</dcterms:created>
  <dcterms:modified xsi:type="dcterms:W3CDTF">2024-12-11T06:53:15Z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958408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D8.0.4</vt:lpwstr>
  </property>
</Properties>
</file>