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888" r:id="rId1"/>
  </p:sldMasterIdLst>
  <p:notesMasterIdLst>
    <p:notesMasterId r:id="rId14"/>
  </p:notesMasterIdLst>
  <p:sldIdLst>
    <p:sldId id="257" r:id="rId2"/>
    <p:sldId id="258" r:id="rId3"/>
    <p:sldId id="262" r:id="rId4"/>
    <p:sldId id="277" r:id="rId5"/>
    <p:sldId id="265" r:id="rId6"/>
    <p:sldId id="269" r:id="rId7"/>
    <p:sldId id="271" r:id="rId8"/>
    <p:sldId id="270" r:id="rId9"/>
    <p:sldId id="272" r:id="rId10"/>
    <p:sldId id="275" r:id="rId11"/>
    <p:sldId id="276" r:id="rId12"/>
    <p:sldId id="278" r:id="rId13"/>
  </p:sldIdLst>
  <p:sldSz cx="10080625" cy="7559675"/>
  <p:notesSz cx="7559675" cy="10691813"/>
  <p:defaultTextStyle>
    <a:defPPr>
      <a:defRPr lang="en-GB"/>
    </a:defPPr>
    <a:lvl1pPr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742950" indent="-28575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1143000" indent="-22860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600200" indent="-22860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2057400" indent="-22860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8" d="100"/>
          <a:sy n="58" d="100"/>
        </p:scale>
        <p:origin x="-1324" y="-6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3525" cy="4006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2050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755650" y="5078413"/>
            <a:ext cx="6046788" cy="4810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ru-RU" altLang="ru-RU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3279775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lnSpc>
                <a:spcPct val="95000"/>
              </a:lnSpc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cs typeface="Arial Unicode MS" panose="020B0604020202020204" pitchFamily="34" charset="-128"/>
              </a:defRPr>
            </a:lvl1pPr>
          </a:lstStyle>
          <a:p>
            <a:endParaRPr lang="ru-RU" altLang="ru-RU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dt"/>
          </p:nvPr>
        </p:nvSpPr>
        <p:spPr bwMode="auto">
          <a:xfrm>
            <a:off x="4278313" y="0"/>
            <a:ext cx="3279775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95000"/>
              </a:lnSpc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cs typeface="Arial Unicode MS" panose="020B0604020202020204" pitchFamily="34" charset="-128"/>
              </a:defRPr>
            </a:lvl1pPr>
          </a:lstStyle>
          <a:p>
            <a:endParaRPr lang="ru-RU" altLang="ru-RU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ftr"/>
          </p:nvPr>
        </p:nvSpPr>
        <p:spPr bwMode="auto">
          <a:xfrm>
            <a:off x="0" y="10156825"/>
            <a:ext cx="3279775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lnSpc>
                <a:spcPct val="95000"/>
              </a:lnSpc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cs typeface="Arial Unicode MS" panose="020B0604020202020204" pitchFamily="34" charset="-128"/>
              </a:defRPr>
            </a:lvl1pPr>
          </a:lstStyle>
          <a:p>
            <a:endParaRPr lang="ru-RU" altLang="ru-RU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sldNum"/>
          </p:nvPr>
        </p:nvSpPr>
        <p:spPr bwMode="auto">
          <a:xfrm>
            <a:off x="4278313" y="10156825"/>
            <a:ext cx="3279775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95000"/>
              </a:lnSpc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cs typeface="Arial Unicode MS" panose="020B0604020202020204" pitchFamily="34" charset="-128"/>
              </a:defRPr>
            </a:lvl1pPr>
          </a:lstStyle>
          <a:p>
            <a:fld id="{00296D6A-D331-42D8-9857-F2CEF2024EB8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78469786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4B9B1C3D-DEEB-4880-98B4-BF4155BC35FC}" type="slidenum">
              <a:rPr lang="ru-RU" altLang="ru-RU"/>
              <a:pPr/>
              <a:t>1</a:t>
            </a:fld>
            <a:endParaRPr lang="ru-RU" altLang="ru-RU"/>
          </a:p>
        </p:txBody>
      </p:sp>
      <p:sp>
        <p:nvSpPr>
          <p:cNvPr id="614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14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446830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00296D6A-D331-42D8-9857-F2CEF2024EB8}" type="slidenum">
              <a:rPr lang="ru-RU" altLang="ru-RU" smtClean="0"/>
              <a:pPr/>
              <a:t>3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3312522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00296D6A-D331-42D8-9857-F2CEF2024EB8}" type="slidenum">
              <a:rPr lang="ru-RU" altLang="ru-RU" smtClean="0"/>
              <a:pPr/>
              <a:t>4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7282233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00296D6A-D331-42D8-9857-F2CEF2024EB8}" type="slidenum">
              <a:rPr lang="ru-RU" altLang="ru-RU" smtClean="0"/>
              <a:pPr/>
              <a:t>5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06907177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00296D6A-D331-42D8-9857-F2CEF2024EB8}" type="slidenum">
              <a:rPr lang="ru-RU" altLang="ru-RU" smtClean="0"/>
              <a:pPr/>
              <a:t>11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3465519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S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080625" cy="755967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47777" y="1433876"/>
            <a:ext cx="7185071" cy="2765943"/>
          </a:xfrm>
        </p:spPr>
        <p:txBody>
          <a:bodyPr anchor="b">
            <a:normAutofit/>
          </a:bodyPr>
          <a:lstStyle>
            <a:lvl1pPr algn="ctr">
              <a:defRPr sz="529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7777" y="4283817"/>
            <a:ext cx="7185071" cy="1511934"/>
          </a:xfrm>
        </p:spPr>
        <p:txBody>
          <a:bodyPr>
            <a:normAutofit/>
          </a:bodyPr>
          <a:lstStyle>
            <a:lvl1pPr marL="0" indent="0" algn="ctr">
              <a:buNone/>
              <a:defRPr sz="2425">
                <a:solidFill>
                  <a:schemeClr val="bg1">
                    <a:lumMod val="50000"/>
                  </a:schemeClr>
                </a:solidFill>
              </a:defRPr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alt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alt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35429-6426-4E6F-A233-39D8EADA459B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4645713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080625" cy="755967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46" y="4728240"/>
            <a:ext cx="8569550" cy="894650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79574" y="769703"/>
            <a:ext cx="8121495" cy="3542990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527"/>
            </a:lvl1pPr>
            <a:lvl2pPr marL="503972" indent="0">
              <a:buNone/>
              <a:defRPr sz="3086"/>
            </a:lvl2pPr>
            <a:lvl3pPr marL="1007943" indent="0">
              <a:buNone/>
              <a:defRPr sz="2646"/>
            </a:lvl3pPr>
            <a:lvl4pPr marL="1511915" indent="0">
              <a:buNone/>
              <a:defRPr sz="2205"/>
            </a:lvl4pPr>
            <a:lvl5pPr marL="2015886" indent="0">
              <a:buNone/>
              <a:defRPr sz="2205"/>
            </a:lvl5pPr>
            <a:lvl6pPr marL="2519858" indent="0">
              <a:buNone/>
              <a:defRPr sz="2205"/>
            </a:lvl6pPr>
            <a:lvl7pPr marL="3023829" indent="0">
              <a:buNone/>
              <a:defRPr sz="2205"/>
            </a:lvl7pPr>
            <a:lvl8pPr marL="3527801" indent="0">
              <a:buNone/>
              <a:defRPr sz="2205"/>
            </a:lvl8pPr>
            <a:lvl9pPr marL="4031772" indent="0">
              <a:buNone/>
              <a:defRPr sz="2205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55531" y="5631427"/>
            <a:ext cx="8569566" cy="752299"/>
          </a:xfrm>
        </p:spPr>
        <p:txBody>
          <a:bodyPr/>
          <a:lstStyle>
            <a:lvl1pPr marL="0" indent="0" algn="ctr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alt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alt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609B1-946D-42DF-A783-EB2326F9FC64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9566405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080625" cy="755967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31" y="671972"/>
            <a:ext cx="8569566" cy="3777903"/>
          </a:xfrm>
        </p:spPr>
        <p:txBody>
          <a:bodyPr anchor="ctr"/>
          <a:lstStyle>
            <a:lvl1pPr algn="ctr">
              <a:defRPr sz="3527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55531" y="4635037"/>
            <a:ext cx="8569566" cy="1748690"/>
          </a:xfrm>
        </p:spPr>
        <p:txBody>
          <a:bodyPr anchor="ctr"/>
          <a:lstStyle>
            <a:lvl1pPr marL="0" indent="0" algn="ctr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alt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alt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609B1-946D-42DF-A783-EB2326F9FC64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7567588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080625" cy="755967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95761" y="961867"/>
            <a:ext cx="7691729" cy="3009226"/>
          </a:xfrm>
        </p:spPr>
        <p:txBody>
          <a:bodyPr anchor="ctr"/>
          <a:lstStyle>
            <a:lvl1pPr>
              <a:defRPr sz="3527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22669" y="3979392"/>
            <a:ext cx="7236601" cy="655644"/>
          </a:xfrm>
        </p:spPr>
        <p:txBody>
          <a:bodyPr anchor="t">
            <a:normAutofit/>
          </a:bodyPr>
          <a:lstStyle>
            <a:lvl1pPr marL="0" indent="0">
              <a:buNone/>
              <a:defRPr sz="1543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55531" y="4820199"/>
            <a:ext cx="8569566" cy="1566448"/>
          </a:xfrm>
        </p:spPr>
        <p:txBody>
          <a:bodyPr anchor="ctr">
            <a:normAutofit/>
          </a:bodyPr>
          <a:lstStyle>
            <a:lvl1pPr marL="0" indent="0" algn="ctr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alt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alt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609B1-946D-42DF-A783-EB2326F9FC64}" type="slidenum">
              <a:rPr lang="ru-RU" altLang="ru-RU" smtClean="0"/>
              <a:pPr/>
              <a:t>‹#›</a:t>
            </a:fld>
            <a:endParaRPr lang="ru-RU" altLang="ru-RU"/>
          </a:p>
        </p:txBody>
      </p:sp>
      <p:sp>
        <p:nvSpPr>
          <p:cNvPr id="11" name="TextBox 10"/>
          <p:cNvSpPr txBox="1"/>
          <p:nvPr/>
        </p:nvSpPr>
        <p:spPr>
          <a:xfrm>
            <a:off x="813181" y="978700"/>
            <a:ext cx="602906" cy="644607"/>
          </a:xfrm>
          <a:prstGeom prst="rect">
            <a:avLst/>
          </a:prstGeom>
        </p:spPr>
        <p:txBody>
          <a:bodyPr vert="horz" lIns="100796" tIns="50398" rIns="100796" bIns="50398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818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8654224" y="3439239"/>
            <a:ext cx="610351" cy="644607"/>
          </a:xfrm>
          <a:prstGeom prst="rect">
            <a:avLst/>
          </a:prstGeom>
        </p:spPr>
        <p:txBody>
          <a:bodyPr vert="horz" lIns="100796" tIns="50398" rIns="100796" bIns="50398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818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5939087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080625" cy="755967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31" y="2357545"/>
            <a:ext cx="8569566" cy="2768833"/>
          </a:xfrm>
        </p:spPr>
        <p:txBody>
          <a:bodyPr anchor="b"/>
          <a:lstStyle>
            <a:lvl1pPr algn="ctr">
              <a:defRPr sz="3527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55531" y="5139361"/>
            <a:ext cx="8569566" cy="1257349"/>
          </a:xfrm>
        </p:spPr>
        <p:txBody>
          <a:bodyPr anchor="t"/>
          <a:lstStyle>
            <a:lvl1pPr marL="0" indent="0" algn="ctr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alt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alt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609B1-946D-42DF-A783-EB2326F9FC64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77410672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080625" cy="7559675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755531" y="671971"/>
            <a:ext cx="8569566" cy="17693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755530" y="2609282"/>
            <a:ext cx="2727669" cy="63522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646" b="0">
                <a:solidFill>
                  <a:schemeClr val="tx1"/>
                </a:solidFill>
              </a:defRPr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755530" y="3244505"/>
            <a:ext cx="2727669" cy="3139222"/>
          </a:xfrm>
        </p:spPr>
        <p:txBody>
          <a:bodyPr anchor="t">
            <a:normAutofit/>
          </a:bodyPr>
          <a:lstStyle>
            <a:lvl1pPr marL="0" indent="0" algn="ctr">
              <a:buNone/>
              <a:defRPr sz="1543"/>
            </a:lvl1pPr>
            <a:lvl2pPr marL="503972" indent="0">
              <a:buNone/>
              <a:defRPr sz="1323"/>
            </a:lvl2pPr>
            <a:lvl3pPr marL="1007943" indent="0">
              <a:buNone/>
              <a:defRPr sz="1102"/>
            </a:lvl3pPr>
            <a:lvl4pPr marL="1511915" indent="0">
              <a:buNone/>
              <a:defRPr sz="992"/>
            </a:lvl4pPr>
            <a:lvl5pPr marL="2015886" indent="0">
              <a:buNone/>
              <a:defRPr sz="992"/>
            </a:lvl5pPr>
            <a:lvl6pPr marL="2519858" indent="0">
              <a:buNone/>
              <a:defRPr sz="992"/>
            </a:lvl6pPr>
            <a:lvl7pPr marL="3023829" indent="0">
              <a:buNone/>
              <a:defRPr sz="992"/>
            </a:lvl7pPr>
            <a:lvl8pPr marL="3527801" indent="0">
              <a:buNone/>
              <a:defRPr sz="992"/>
            </a:lvl8pPr>
            <a:lvl9pPr marL="4031772" indent="0">
              <a:buNone/>
              <a:defRPr sz="992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681338" y="2609282"/>
            <a:ext cx="2721505" cy="63522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646" b="0">
                <a:solidFill>
                  <a:schemeClr val="tx1"/>
                </a:solidFill>
              </a:defRPr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672210" y="3244505"/>
            <a:ext cx="2731286" cy="3139222"/>
          </a:xfrm>
        </p:spPr>
        <p:txBody>
          <a:bodyPr anchor="t">
            <a:normAutofit/>
          </a:bodyPr>
          <a:lstStyle>
            <a:lvl1pPr marL="0" indent="0" algn="ctr">
              <a:buNone/>
              <a:defRPr sz="1543"/>
            </a:lvl1pPr>
            <a:lvl2pPr marL="503972" indent="0">
              <a:buNone/>
              <a:defRPr sz="1323"/>
            </a:lvl2pPr>
            <a:lvl3pPr marL="1007943" indent="0">
              <a:buNone/>
              <a:defRPr sz="1102"/>
            </a:lvl3pPr>
            <a:lvl4pPr marL="1511915" indent="0">
              <a:buNone/>
              <a:defRPr sz="992"/>
            </a:lvl4pPr>
            <a:lvl5pPr marL="2015886" indent="0">
              <a:buNone/>
              <a:defRPr sz="992"/>
            </a:lvl5pPr>
            <a:lvl6pPr marL="2519858" indent="0">
              <a:buNone/>
              <a:defRPr sz="992"/>
            </a:lvl6pPr>
            <a:lvl7pPr marL="3023829" indent="0">
              <a:buNone/>
              <a:defRPr sz="992"/>
            </a:lvl7pPr>
            <a:lvl8pPr marL="3527801" indent="0">
              <a:buNone/>
              <a:defRPr sz="992"/>
            </a:lvl8pPr>
            <a:lvl9pPr marL="4031772" indent="0">
              <a:buNone/>
              <a:defRPr sz="992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592506" y="2609282"/>
            <a:ext cx="2732590" cy="63522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646" b="0">
                <a:solidFill>
                  <a:schemeClr val="tx1"/>
                </a:solidFill>
              </a:defRPr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6592506" y="3244505"/>
            <a:ext cx="2732590" cy="3139222"/>
          </a:xfrm>
        </p:spPr>
        <p:txBody>
          <a:bodyPr anchor="t">
            <a:normAutofit/>
          </a:bodyPr>
          <a:lstStyle>
            <a:lvl1pPr marL="0" indent="0" algn="ctr">
              <a:buNone/>
              <a:defRPr sz="1543"/>
            </a:lvl1pPr>
            <a:lvl2pPr marL="503972" indent="0">
              <a:buNone/>
              <a:defRPr sz="1323"/>
            </a:lvl2pPr>
            <a:lvl3pPr marL="1007943" indent="0">
              <a:buNone/>
              <a:defRPr sz="1102"/>
            </a:lvl3pPr>
            <a:lvl4pPr marL="1511915" indent="0">
              <a:buNone/>
              <a:defRPr sz="992"/>
            </a:lvl4pPr>
            <a:lvl5pPr marL="2015886" indent="0">
              <a:buNone/>
              <a:defRPr sz="992"/>
            </a:lvl5pPr>
            <a:lvl6pPr marL="2519858" indent="0">
              <a:buNone/>
              <a:defRPr sz="992"/>
            </a:lvl6pPr>
            <a:lvl7pPr marL="3023829" indent="0">
              <a:buNone/>
              <a:defRPr sz="992"/>
            </a:lvl7pPr>
            <a:lvl8pPr marL="3527801" indent="0">
              <a:buNone/>
              <a:defRPr sz="992"/>
            </a:lvl8pPr>
            <a:lvl9pPr marL="4031772" indent="0">
              <a:buNone/>
              <a:defRPr sz="992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alt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alt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609B1-946D-42DF-A783-EB2326F9FC64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80378040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080625" cy="7559675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755531" y="673263"/>
            <a:ext cx="8569566" cy="176802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755530" y="4635035"/>
            <a:ext cx="2725547" cy="63522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425" b="0">
                <a:solidFill>
                  <a:schemeClr val="tx1"/>
                </a:solidFill>
              </a:defRPr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755530" y="2609282"/>
            <a:ext cx="2725547" cy="1679928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764"/>
            </a:lvl1pPr>
            <a:lvl2pPr marL="503972" indent="0">
              <a:buNone/>
              <a:defRPr sz="1764"/>
            </a:lvl2pPr>
            <a:lvl3pPr marL="1007943" indent="0">
              <a:buNone/>
              <a:defRPr sz="1764"/>
            </a:lvl3pPr>
            <a:lvl4pPr marL="1511915" indent="0">
              <a:buNone/>
              <a:defRPr sz="1764"/>
            </a:lvl4pPr>
            <a:lvl5pPr marL="2015886" indent="0">
              <a:buNone/>
              <a:defRPr sz="1764"/>
            </a:lvl5pPr>
            <a:lvl6pPr marL="2519858" indent="0">
              <a:buNone/>
              <a:defRPr sz="1764"/>
            </a:lvl6pPr>
            <a:lvl7pPr marL="3023829" indent="0">
              <a:buNone/>
              <a:defRPr sz="1764"/>
            </a:lvl7pPr>
            <a:lvl8pPr marL="3527801" indent="0">
              <a:buNone/>
              <a:defRPr sz="1764"/>
            </a:lvl8pPr>
            <a:lvl9pPr marL="4031772" indent="0">
              <a:buNone/>
              <a:defRPr sz="1764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755530" y="5270258"/>
            <a:ext cx="2725547" cy="1113468"/>
          </a:xfrm>
        </p:spPr>
        <p:txBody>
          <a:bodyPr anchor="t">
            <a:normAutofit/>
          </a:bodyPr>
          <a:lstStyle>
            <a:lvl1pPr marL="0" indent="0" algn="ctr">
              <a:buNone/>
              <a:defRPr sz="1543"/>
            </a:lvl1pPr>
            <a:lvl2pPr marL="503972" indent="0">
              <a:buNone/>
              <a:defRPr sz="1323"/>
            </a:lvl2pPr>
            <a:lvl3pPr marL="1007943" indent="0">
              <a:buNone/>
              <a:defRPr sz="1102"/>
            </a:lvl3pPr>
            <a:lvl4pPr marL="1511915" indent="0">
              <a:buNone/>
              <a:defRPr sz="992"/>
            </a:lvl4pPr>
            <a:lvl5pPr marL="2015886" indent="0">
              <a:buNone/>
              <a:defRPr sz="992"/>
            </a:lvl5pPr>
            <a:lvl6pPr marL="2519858" indent="0">
              <a:buNone/>
              <a:defRPr sz="992"/>
            </a:lvl6pPr>
            <a:lvl7pPr marL="3023829" indent="0">
              <a:buNone/>
              <a:defRPr sz="992"/>
            </a:lvl7pPr>
            <a:lvl8pPr marL="3527801" indent="0">
              <a:buNone/>
              <a:defRPr sz="992"/>
            </a:lvl8pPr>
            <a:lvl9pPr marL="4031772" indent="0">
              <a:buNone/>
              <a:defRPr sz="992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673375" y="4635035"/>
            <a:ext cx="2730027" cy="63522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425" b="0">
                <a:solidFill>
                  <a:schemeClr val="tx1"/>
                </a:solidFill>
              </a:defRPr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672208" y="2609282"/>
            <a:ext cx="2731287" cy="1679928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764"/>
            </a:lvl1pPr>
            <a:lvl2pPr marL="503972" indent="0">
              <a:buNone/>
              <a:defRPr sz="1764"/>
            </a:lvl2pPr>
            <a:lvl3pPr marL="1007943" indent="0">
              <a:buNone/>
              <a:defRPr sz="1764"/>
            </a:lvl3pPr>
            <a:lvl4pPr marL="1511915" indent="0">
              <a:buNone/>
              <a:defRPr sz="1764"/>
            </a:lvl4pPr>
            <a:lvl5pPr marL="2015886" indent="0">
              <a:buNone/>
              <a:defRPr sz="1764"/>
            </a:lvl5pPr>
            <a:lvl6pPr marL="2519858" indent="0">
              <a:buNone/>
              <a:defRPr sz="1764"/>
            </a:lvl6pPr>
            <a:lvl7pPr marL="3023829" indent="0">
              <a:buNone/>
              <a:defRPr sz="1764"/>
            </a:lvl7pPr>
            <a:lvl8pPr marL="3527801" indent="0">
              <a:buNone/>
              <a:defRPr sz="1764"/>
            </a:lvl8pPr>
            <a:lvl9pPr marL="4031772" indent="0">
              <a:buNone/>
              <a:defRPr sz="1764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672208" y="5270257"/>
            <a:ext cx="2731287" cy="1113469"/>
          </a:xfrm>
        </p:spPr>
        <p:txBody>
          <a:bodyPr anchor="t">
            <a:normAutofit/>
          </a:bodyPr>
          <a:lstStyle>
            <a:lvl1pPr marL="0" indent="0" algn="ctr">
              <a:buNone/>
              <a:defRPr sz="1543"/>
            </a:lvl1pPr>
            <a:lvl2pPr marL="503972" indent="0">
              <a:buNone/>
              <a:defRPr sz="1323"/>
            </a:lvl2pPr>
            <a:lvl3pPr marL="1007943" indent="0">
              <a:buNone/>
              <a:defRPr sz="1102"/>
            </a:lvl3pPr>
            <a:lvl4pPr marL="1511915" indent="0">
              <a:buNone/>
              <a:defRPr sz="992"/>
            </a:lvl4pPr>
            <a:lvl5pPr marL="2015886" indent="0">
              <a:buNone/>
              <a:defRPr sz="992"/>
            </a:lvl5pPr>
            <a:lvl6pPr marL="2519858" indent="0">
              <a:buNone/>
              <a:defRPr sz="992"/>
            </a:lvl6pPr>
            <a:lvl7pPr marL="3023829" indent="0">
              <a:buNone/>
              <a:defRPr sz="992"/>
            </a:lvl7pPr>
            <a:lvl8pPr marL="3527801" indent="0">
              <a:buNone/>
              <a:defRPr sz="992"/>
            </a:lvl8pPr>
            <a:lvl9pPr marL="4031772" indent="0">
              <a:buNone/>
              <a:defRPr sz="992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592507" y="4635035"/>
            <a:ext cx="2729079" cy="63522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425" b="0">
                <a:solidFill>
                  <a:schemeClr val="tx1"/>
                </a:solidFill>
              </a:defRPr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6592506" y="2609282"/>
            <a:ext cx="2732590" cy="1679928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764"/>
            </a:lvl1pPr>
            <a:lvl2pPr marL="503972" indent="0">
              <a:buNone/>
              <a:defRPr sz="1764"/>
            </a:lvl2pPr>
            <a:lvl3pPr marL="1007943" indent="0">
              <a:buNone/>
              <a:defRPr sz="1764"/>
            </a:lvl3pPr>
            <a:lvl4pPr marL="1511915" indent="0">
              <a:buNone/>
              <a:defRPr sz="1764"/>
            </a:lvl4pPr>
            <a:lvl5pPr marL="2015886" indent="0">
              <a:buNone/>
              <a:defRPr sz="1764"/>
            </a:lvl5pPr>
            <a:lvl6pPr marL="2519858" indent="0">
              <a:buNone/>
              <a:defRPr sz="1764"/>
            </a:lvl6pPr>
            <a:lvl7pPr marL="3023829" indent="0">
              <a:buNone/>
              <a:defRPr sz="1764"/>
            </a:lvl7pPr>
            <a:lvl8pPr marL="3527801" indent="0">
              <a:buNone/>
              <a:defRPr sz="1764"/>
            </a:lvl8pPr>
            <a:lvl9pPr marL="4031772" indent="0">
              <a:buNone/>
              <a:defRPr sz="1764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6592402" y="5270255"/>
            <a:ext cx="2732694" cy="1113471"/>
          </a:xfrm>
        </p:spPr>
        <p:txBody>
          <a:bodyPr anchor="t">
            <a:normAutofit/>
          </a:bodyPr>
          <a:lstStyle>
            <a:lvl1pPr marL="0" indent="0" algn="ctr">
              <a:buNone/>
              <a:defRPr sz="1543"/>
            </a:lvl1pPr>
            <a:lvl2pPr marL="503972" indent="0">
              <a:buNone/>
              <a:defRPr sz="1323"/>
            </a:lvl2pPr>
            <a:lvl3pPr marL="1007943" indent="0">
              <a:buNone/>
              <a:defRPr sz="1102"/>
            </a:lvl3pPr>
            <a:lvl4pPr marL="1511915" indent="0">
              <a:buNone/>
              <a:defRPr sz="992"/>
            </a:lvl4pPr>
            <a:lvl5pPr marL="2015886" indent="0">
              <a:buNone/>
              <a:defRPr sz="992"/>
            </a:lvl5pPr>
            <a:lvl6pPr marL="2519858" indent="0">
              <a:buNone/>
              <a:defRPr sz="992"/>
            </a:lvl6pPr>
            <a:lvl7pPr marL="3023829" indent="0">
              <a:buNone/>
              <a:defRPr sz="992"/>
            </a:lvl7pPr>
            <a:lvl8pPr marL="3527801" indent="0">
              <a:buNone/>
              <a:defRPr sz="992"/>
            </a:lvl8pPr>
            <a:lvl9pPr marL="4031772" indent="0">
              <a:buNone/>
              <a:defRPr sz="992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alt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alt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609B1-946D-42DF-A783-EB2326F9FC64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494606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080625" cy="755967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755531" y="2609283"/>
            <a:ext cx="8569566" cy="37744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alt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alt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1A14D-EE55-4CE2-B392-6B24F9EC706D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88684212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080625" cy="7559675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13948" y="671974"/>
            <a:ext cx="2111149" cy="571175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755530" y="671974"/>
            <a:ext cx="6332409" cy="571175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alt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alt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22C290-DBEB-4543-B27D-3ACCF75BA544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3286101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080625" cy="755967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755529" y="2609282"/>
            <a:ext cx="8569049" cy="377444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alt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alt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3EC98-AED0-4A0B-BE71-787BD0778D3A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0395256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080625" cy="755967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30" y="913339"/>
            <a:ext cx="8559066" cy="3016836"/>
          </a:xfrm>
        </p:spPr>
        <p:txBody>
          <a:bodyPr anchor="b">
            <a:normAutofit/>
          </a:bodyPr>
          <a:lstStyle>
            <a:lvl1pPr>
              <a:defRPr sz="4409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5530" y="4031671"/>
            <a:ext cx="8559066" cy="1508168"/>
          </a:xfrm>
        </p:spPr>
        <p:txBody>
          <a:bodyPr>
            <a:normAutofit/>
          </a:bodyPr>
          <a:lstStyle>
            <a:lvl1pPr marL="0" indent="0" algn="ctr">
              <a:buNone/>
              <a:defRPr sz="2205">
                <a:solidFill>
                  <a:schemeClr val="bg1">
                    <a:lumMod val="50000"/>
                  </a:schemeClr>
                </a:solidFill>
              </a:defRPr>
            </a:lvl1pPr>
            <a:lvl2pPr marL="503972" indent="0">
              <a:buNone/>
              <a:defRPr sz="2205">
                <a:solidFill>
                  <a:schemeClr val="tx1">
                    <a:tint val="75000"/>
                  </a:schemeClr>
                </a:solidFill>
              </a:defRPr>
            </a:lvl2pPr>
            <a:lvl3pPr marL="1007943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3pPr>
            <a:lvl4pPr marL="1511915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4pPr>
            <a:lvl5pPr marL="2015886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5pPr>
            <a:lvl6pPr marL="2519858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6pPr>
            <a:lvl7pPr marL="3023829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7pPr>
            <a:lvl8pPr marL="3527801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8pPr>
            <a:lvl9pPr marL="4031772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alt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alt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87742-D51A-4851-8FFD-0BB771ED5B2F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4264449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080625" cy="7559675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755531" y="681802"/>
            <a:ext cx="8569565" cy="17594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755529" y="2609282"/>
            <a:ext cx="4221780" cy="377444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5103316" y="2609282"/>
            <a:ext cx="4221262" cy="377444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alt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alt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A32B5-09A6-4D7B-A21E-45FB7BD33467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613395227"/>
      </p:ext>
    </p:extLst>
  </p:cSld>
  <p:clrMapOvr>
    <a:masterClrMapping/>
  </p:clrMapOvr>
  <p:extLst>
    <p:ext uri="{DCECCB84-F9BA-43D5-87BE-67443E8EF086}">
      <p15:sldGuideLst xmlns:p15="http://schemas.microsoft.com/office/powerpoint/2012/main" xmlns="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080625" cy="7559675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755531" y="681802"/>
            <a:ext cx="8569565" cy="17594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7810" y="2613608"/>
            <a:ext cx="4029501" cy="749567"/>
          </a:xfrm>
        </p:spPr>
        <p:txBody>
          <a:bodyPr anchor="b">
            <a:noAutofit/>
          </a:bodyPr>
          <a:lstStyle>
            <a:lvl1pPr marL="0" indent="0">
              <a:lnSpc>
                <a:spcPct val="75000"/>
              </a:lnSpc>
              <a:buNone/>
              <a:defRPr sz="2866" b="0">
                <a:solidFill>
                  <a:schemeClr val="tx1"/>
                </a:solidFill>
              </a:defRPr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755530" y="3363177"/>
            <a:ext cx="4221780" cy="302054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288710" y="2613608"/>
            <a:ext cx="4036387" cy="749567"/>
          </a:xfrm>
        </p:spPr>
        <p:txBody>
          <a:bodyPr anchor="b">
            <a:noAutofit/>
          </a:bodyPr>
          <a:lstStyle>
            <a:lvl1pPr marL="0" indent="0">
              <a:lnSpc>
                <a:spcPct val="75000"/>
              </a:lnSpc>
              <a:buNone/>
              <a:defRPr sz="2866" b="0">
                <a:solidFill>
                  <a:schemeClr val="tx1"/>
                </a:solidFill>
              </a:defRPr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5103317" y="3363177"/>
            <a:ext cx="4221263" cy="302054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alt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alt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896B1-55A4-4BB2-AE2B-A06922E5F882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226296196"/>
      </p:ext>
    </p:extLst>
  </p:cSld>
  <p:clrMapOvr>
    <a:masterClrMapping/>
  </p:clrMapOvr>
  <p:extLst>
    <p:ext uri="{DCECCB84-F9BA-43D5-87BE-67443E8EF086}">
      <p15:sldGuideLst xmlns:p15="http://schemas.microsoft.com/office/powerpoint/2012/main" xmlns="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080625" cy="755967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alt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alt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0F470-F358-45C2-810D-C2ED0499ACC3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7092809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080625" cy="7559675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alt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alt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B1804-175F-4950-AFAE-275040D5A37B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2519167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080625" cy="755967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30" y="671971"/>
            <a:ext cx="3254117" cy="2230261"/>
          </a:xfrm>
        </p:spPr>
        <p:txBody>
          <a:bodyPr anchor="b"/>
          <a:lstStyle>
            <a:lvl1pPr algn="ctr">
              <a:defRPr sz="3527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4198658" y="671973"/>
            <a:ext cx="5126437" cy="571175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55530" y="2902232"/>
            <a:ext cx="3254118" cy="3481494"/>
          </a:xfrm>
        </p:spPr>
        <p:txBody>
          <a:bodyPr/>
          <a:lstStyle>
            <a:lvl1pPr marL="0" indent="0" algn="ctr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alt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alt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904282-6692-4B85-8B8A-BE920024C5A0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183540619"/>
      </p:ext>
    </p:extLst>
  </p:cSld>
  <p:clrMapOvr>
    <a:masterClrMapping/>
  </p:clrMapOvr>
  <p:extLst>
    <p:ext uri="{DCECCB84-F9BA-43D5-87BE-67443E8EF086}">
      <p15:sldGuideLst xmlns:p15="http://schemas.microsoft.com/office/powerpoint/2012/main" xmlns="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080625" cy="755967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31" y="671971"/>
            <a:ext cx="4552617" cy="2230263"/>
          </a:xfrm>
        </p:spPr>
        <p:txBody>
          <a:bodyPr anchor="b"/>
          <a:lstStyle>
            <a:lvl1pPr algn="ctr">
              <a:defRPr sz="3527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16861" y="671972"/>
            <a:ext cx="3313742" cy="5711754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527"/>
            </a:lvl1pPr>
            <a:lvl2pPr marL="503972" indent="0">
              <a:buNone/>
              <a:defRPr sz="3086"/>
            </a:lvl2pPr>
            <a:lvl3pPr marL="1007943" indent="0">
              <a:buNone/>
              <a:defRPr sz="2646"/>
            </a:lvl3pPr>
            <a:lvl4pPr marL="1511915" indent="0">
              <a:buNone/>
              <a:defRPr sz="2205"/>
            </a:lvl4pPr>
            <a:lvl5pPr marL="2015886" indent="0">
              <a:buNone/>
              <a:defRPr sz="2205"/>
            </a:lvl5pPr>
            <a:lvl6pPr marL="2519858" indent="0">
              <a:buNone/>
              <a:defRPr sz="2205"/>
            </a:lvl6pPr>
            <a:lvl7pPr marL="3023829" indent="0">
              <a:buNone/>
              <a:defRPr sz="2205"/>
            </a:lvl7pPr>
            <a:lvl8pPr marL="3527801" indent="0">
              <a:buNone/>
              <a:defRPr sz="2205"/>
            </a:lvl8pPr>
            <a:lvl9pPr marL="4031772" indent="0">
              <a:buNone/>
              <a:defRPr sz="2205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55546" y="2902233"/>
            <a:ext cx="4552602" cy="3481493"/>
          </a:xfrm>
        </p:spPr>
        <p:txBody>
          <a:bodyPr/>
          <a:lstStyle>
            <a:lvl1pPr marL="0" indent="0" algn="ctr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alt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alt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2B848-591C-4412-8867-0DC434E620AD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9945786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8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-1"/>
            <a:ext cx="10080627" cy="75596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55531" y="681802"/>
            <a:ext cx="8569565" cy="17594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5531" y="2609283"/>
            <a:ext cx="8569566" cy="37744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48956" y="6485223"/>
            <a:ext cx="2268141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2">
                <a:solidFill>
                  <a:schemeClr val="tx1"/>
                </a:solidFill>
              </a:defRPr>
            </a:lvl1pPr>
          </a:lstStyle>
          <a:p>
            <a:endParaRPr lang="ru-RU" alt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55530" y="6485223"/>
            <a:ext cx="5517296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2">
                <a:solidFill>
                  <a:schemeClr val="tx1"/>
                </a:solidFill>
              </a:defRPr>
            </a:lvl1pPr>
          </a:lstStyle>
          <a:p>
            <a:endParaRPr lang="ru-RU" alt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93227" y="6485223"/>
            <a:ext cx="631870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2">
                <a:solidFill>
                  <a:schemeClr val="tx1"/>
                </a:solidFill>
              </a:defRPr>
            </a:lvl1pPr>
          </a:lstStyle>
          <a:p>
            <a:fld id="{835609B1-946D-42DF-A783-EB2326F9FC64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895352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89" r:id="rId1"/>
    <p:sldLayoutId id="2147483890" r:id="rId2"/>
    <p:sldLayoutId id="2147483891" r:id="rId3"/>
    <p:sldLayoutId id="2147483892" r:id="rId4"/>
    <p:sldLayoutId id="2147483893" r:id="rId5"/>
    <p:sldLayoutId id="2147483894" r:id="rId6"/>
    <p:sldLayoutId id="2147483895" r:id="rId7"/>
    <p:sldLayoutId id="2147483896" r:id="rId8"/>
    <p:sldLayoutId id="2147483897" r:id="rId9"/>
    <p:sldLayoutId id="2147483898" r:id="rId10"/>
    <p:sldLayoutId id="2147483899" r:id="rId11"/>
    <p:sldLayoutId id="2147483900" r:id="rId12"/>
    <p:sldLayoutId id="2147483901" r:id="rId13"/>
    <p:sldLayoutId id="2147483902" r:id="rId14"/>
    <p:sldLayoutId id="2147483903" r:id="rId15"/>
    <p:sldLayoutId id="2147483904" r:id="rId16"/>
    <p:sldLayoutId id="2147483905" r:id="rId17"/>
  </p:sldLayoutIdLst>
  <p:txStyles>
    <p:titleStyle>
      <a:lvl1pPr algn="ctr" defTabSz="1007943" rtl="0" eaLnBrk="1" latinLnBrk="0" hangingPunct="1">
        <a:lnSpc>
          <a:spcPct val="90000"/>
        </a:lnSpc>
        <a:spcBef>
          <a:spcPct val="0"/>
        </a:spcBef>
        <a:buNone/>
        <a:defRPr sz="3968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51986" indent="-251986" algn="l" defTabSz="1007943" rtl="0" eaLnBrk="1" latinLnBrk="0" hangingPunct="1">
        <a:lnSpc>
          <a:spcPct val="120000"/>
        </a:lnSpc>
        <a:spcBef>
          <a:spcPts val="1102"/>
        </a:spcBef>
        <a:buClr>
          <a:schemeClr val="tx1"/>
        </a:buClr>
        <a:buFont typeface="Arial" panose="020B0604020202020204" pitchFamily="34" charset="0"/>
        <a:buChar char="•"/>
        <a:defRPr sz="2205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55957" indent="-251986" algn="l" defTabSz="1007943" rtl="0" eaLnBrk="1" latinLnBrk="0" hangingPunct="1">
        <a:lnSpc>
          <a:spcPct val="120000"/>
        </a:lnSpc>
        <a:spcBef>
          <a:spcPts val="551"/>
        </a:spcBef>
        <a:buClr>
          <a:schemeClr val="tx1"/>
        </a:buClr>
        <a:buFont typeface="Arial" panose="020B0604020202020204" pitchFamily="34" charset="0"/>
        <a:buChar char="•"/>
        <a:defRPr sz="1984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59929" indent="-251986" algn="l" defTabSz="1007943" rtl="0" eaLnBrk="1" latinLnBrk="0" hangingPunct="1">
        <a:lnSpc>
          <a:spcPct val="120000"/>
        </a:lnSpc>
        <a:spcBef>
          <a:spcPts val="551"/>
        </a:spcBef>
        <a:buClr>
          <a:schemeClr val="tx1"/>
        </a:buClr>
        <a:buFont typeface="Arial" panose="020B0604020202020204" pitchFamily="34" charset="0"/>
        <a:buChar char="•"/>
        <a:defRPr sz="1764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763900" indent="-251986" algn="l" defTabSz="1007943" rtl="0" eaLnBrk="1" latinLnBrk="0" hangingPunct="1">
        <a:lnSpc>
          <a:spcPct val="120000"/>
        </a:lnSpc>
        <a:spcBef>
          <a:spcPts val="551"/>
        </a:spcBef>
        <a:buClr>
          <a:schemeClr val="tx1"/>
        </a:buClr>
        <a:buFont typeface="Arial" panose="020B0604020202020204" pitchFamily="34" charset="0"/>
        <a:buChar char="•"/>
        <a:defRPr sz="1543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267872" indent="-251986" algn="l" defTabSz="1007943" rtl="0" eaLnBrk="1" latinLnBrk="0" hangingPunct="1">
        <a:lnSpc>
          <a:spcPct val="120000"/>
        </a:lnSpc>
        <a:spcBef>
          <a:spcPts val="551"/>
        </a:spcBef>
        <a:buClr>
          <a:schemeClr val="tx1"/>
        </a:buClr>
        <a:buFont typeface="Arial" panose="020B0604020202020204" pitchFamily="34" charset="0"/>
        <a:buChar char="•"/>
        <a:defRPr sz="1543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771844" indent="-251986" algn="l" defTabSz="1007943" rtl="0" eaLnBrk="1" latinLnBrk="0" hangingPunct="1">
        <a:lnSpc>
          <a:spcPct val="120000"/>
        </a:lnSpc>
        <a:spcBef>
          <a:spcPts val="551"/>
        </a:spcBef>
        <a:buClr>
          <a:schemeClr val="tx1"/>
        </a:buClr>
        <a:buFont typeface="Arial" panose="020B0604020202020204" pitchFamily="34" charset="0"/>
        <a:buChar char="•"/>
        <a:defRPr sz="1543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120000"/>
        </a:lnSpc>
        <a:spcBef>
          <a:spcPts val="551"/>
        </a:spcBef>
        <a:buClr>
          <a:schemeClr val="tx1"/>
        </a:buClr>
        <a:buFont typeface="Arial" panose="020B0604020202020204" pitchFamily="34" charset="0"/>
        <a:buChar char="•"/>
        <a:defRPr sz="1543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120000"/>
        </a:lnSpc>
        <a:spcBef>
          <a:spcPts val="551"/>
        </a:spcBef>
        <a:buClr>
          <a:schemeClr val="tx1"/>
        </a:buClr>
        <a:buFont typeface="Arial" panose="020B0604020202020204" pitchFamily="34" charset="0"/>
        <a:buChar char="•"/>
        <a:defRPr sz="1543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120000"/>
        </a:lnSpc>
        <a:spcBef>
          <a:spcPts val="551"/>
        </a:spcBef>
        <a:buClr>
          <a:schemeClr val="tx1"/>
        </a:buClr>
        <a:buFont typeface="Arial" panose="020B0604020202020204" pitchFamily="34" charset="0"/>
        <a:buChar char="•"/>
        <a:defRPr sz="1543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 xmlns="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511920" y="1763614"/>
            <a:ext cx="8208912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altLang="ru-RU" sz="2800" i="1" kern="0" dirty="0" smtClean="0">
                <a:solidFill>
                  <a:srgbClr val="0066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Franklin Gothic Heavy" panose="020B0903020102020204" pitchFamily="34" charset="0"/>
                <a:ea typeface="+mj-ea"/>
                <a:cs typeface="+mj-cs"/>
              </a:rPr>
              <a:t>           </a:t>
            </a:r>
            <a:r>
              <a:rPr lang="ru-RU" altLang="ru-RU" sz="2800" i="1" kern="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Franklin Gothic Heavy" panose="020B0903020102020204" pitchFamily="34" charset="0"/>
                <a:ea typeface="+mj-ea"/>
                <a:cs typeface="+mj-cs"/>
              </a:rPr>
              <a:t>Презентация для родителей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altLang="ru-RU" sz="2800" i="1" kern="0" dirty="0" smtClean="0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Franklin Gothic Heavy" panose="020B0903020102020204" pitchFamily="34" charset="0"/>
              <a:ea typeface="+mj-ea"/>
              <a:cs typeface="+mj-cs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3600" b="1" i="1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Georgia" panose="02040502050405020303" pitchFamily="18" charset="0"/>
                <a:ea typeface="+mj-ea"/>
                <a:cs typeface="+mj-cs"/>
              </a:rPr>
              <a:t>«Адаптация детей раннего возраста к условиям ДОУ»</a:t>
            </a:r>
            <a:endParaRPr kumimoji="0" lang="ru-RU" sz="2400" b="0" i="0" u="none" strike="noStrike" kern="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968478" y="565127"/>
            <a:ext cx="3071834" cy="3499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1897041" y="539477"/>
            <a:ext cx="5786478" cy="7589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14300" algn="ctr">
              <a:spcAft>
                <a:spcPts val="0"/>
              </a:spcAft>
            </a:pPr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МБДОУ </a:t>
            </a:r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д</a:t>
            </a:r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етский сад № 16</a:t>
            </a:r>
          </a:p>
          <a:p>
            <a:pPr algn="ctr">
              <a:lnSpc>
                <a:spcPct val="105000"/>
              </a:lnSpc>
              <a:spcAft>
                <a:spcPts val="0"/>
              </a:spcAft>
            </a:pPr>
            <a:r>
              <a:rPr lang="ru-RU" sz="2000" i="1" dirty="0" smtClean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2000" dirty="0">
              <a:solidFill>
                <a:schemeClr val="accent1">
                  <a:lumMod val="75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392240" y="5364013"/>
            <a:ext cx="4464496" cy="11228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Выполнила</a:t>
            </a:r>
          </a:p>
          <a:p>
            <a:pPr algn="r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Воспитатель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Сытник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О.Н </a:t>
            </a: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1880" y="4427909"/>
            <a:ext cx="2304256" cy="2304256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35856" y="1547589"/>
            <a:ext cx="9001000" cy="37559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altLang="ru-RU" sz="3200" b="1" i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Признаки готовности ребенка к детскому саду:</a:t>
            </a:r>
          </a:p>
          <a:p>
            <a:endParaRPr lang="ru-RU" altLang="ru-RU" sz="3200" b="1" dirty="0" smtClean="0">
              <a:solidFill>
                <a:srgbClr val="002060"/>
              </a:solidFill>
              <a:latin typeface="Times New Roman" panose="02020603050405020304" pitchFamily="18" charset="0"/>
            </a:endParaRP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ru-RU" altLang="ru-RU" sz="3200" b="1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 Малыш может остаться без родителей;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endParaRPr lang="ru-RU" altLang="ru-RU" sz="3200" b="1" dirty="0">
              <a:solidFill>
                <a:srgbClr val="002060"/>
              </a:solidFill>
              <a:latin typeface="Times New Roman" panose="02020603050405020304" pitchFamily="18" charset="0"/>
            </a:endParaRP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ru-RU" altLang="ru-RU" sz="3200" b="1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 Легко знакомится со сверстниками и взрослыми</a:t>
            </a:r>
            <a:r>
              <a:rPr lang="en-US" altLang="ru-RU" sz="3200" b="1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,</a:t>
            </a:r>
            <a:r>
              <a:rPr lang="ru-RU" altLang="ru-RU" sz="3200" b="1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 проявляет интерес.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endParaRPr lang="ru-RU" altLang="ru-RU" sz="3200" b="1" dirty="0" smtClean="0">
              <a:solidFill>
                <a:srgbClr val="002060"/>
              </a:solidFill>
              <a:latin typeface="Times New Roman" panose="02020603050405020304" pitchFamily="18" charset="0"/>
            </a:endParaRPr>
          </a:p>
          <a:p>
            <a:endParaRPr lang="ru-RU" altLang="ru-RU" sz="3200" b="1" dirty="0">
              <a:solidFill>
                <a:srgbClr val="002060"/>
              </a:solidFill>
              <a:latin typeface="Times New Roman" panose="02020603050405020304" pitchFamily="18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087984" y="4715941"/>
            <a:ext cx="2376264" cy="158593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1780152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91840" y="1331565"/>
            <a:ext cx="9073008" cy="42138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altLang="ru-RU" sz="3200" b="1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Главное помните</a:t>
            </a:r>
            <a:r>
              <a:rPr lang="en-US" altLang="ru-RU" sz="3200" b="1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,</a:t>
            </a:r>
            <a:r>
              <a:rPr lang="ru-RU" altLang="ru-RU" sz="3200" b="1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 что это ваш малыш.</a:t>
            </a:r>
          </a:p>
          <a:p>
            <a:endParaRPr lang="ru-RU" altLang="ru-RU" sz="3200" b="1" dirty="0" smtClean="0">
              <a:solidFill>
                <a:srgbClr val="002060"/>
              </a:solidFill>
              <a:latin typeface="Times New Roman" panose="02020603050405020304" pitchFamily="18" charset="0"/>
            </a:endParaRPr>
          </a:p>
          <a:p>
            <a:r>
              <a:rPr lang="ru-RU" altLang="ru-RU" sz="3200" b="1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Побольше проводите сейчас с ним времени. </a:t>
            </a:r>
          </a:p>
          <a:p>
            <a:endParaRPr lang="ru-RU" altLang="ru-RU" sz="3200" b="1" dirty="0" smtClean="0">
              <a:solidFill>
                <a:srgbClr val="002060"/>
              </a:solidFill>
              <a:latin typeface="Times New Roman" panose="02020603050405020304" pitchFamily="18" charset="0"/>
            </a:endParaRPr>
          </a:p>
          <a:p>
            <a:r>
              <a:rPr lang="ru-RU" altLang="ru-RU" sz="3200" b="1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И вы убедитесь</a:t>
            </a:r>
            <a:r>
              <a:rPr lang="en-US" altLang="ru-RU" sz="3200" b="1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,</a:t>
            </a:r>
            <a:r>
              <a:rPr lang="ru-RU" altLang="ru-RU" sz="3200" b="1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 что это тот же крохотный человечек</a:t>
            </a:r>
            <a:r>
              <a:rPr lang="en-US" altLang="ru-RU" sz="3200" b="1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,</a:t>
            </a:r>
            <a:r>
              <a:rPr lang="ru-RU" altLang="ru-RU" sz="3200" b="1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 который благодаря вам появился на свет.</a:t>
            </a:r>
          </a:p>
          <a:p>
            <a:endParaRPr lang="ru-RU" altLang="ru-RU" sz="3200" b="1" dirty="0" smtClean="0">
              <a:solidFill>
                <a:srgbClr val="002060"/>
              </a:solidFill>
              <a:latin typeface="Times New Roman" panose="02020603050405020304" pitchFamily="18" charset="0"/>
            </a:endParaRPr>
          </a:p>
          <a:p>
            <a:endParaRPr lang="ru-RU" altLang="ru-RU" sz="3200" b="1" dirty="0">
              <a:solidFill>
                <a:srgbClr val="002060"/>
              </a:solidFill>
              <a:latin typeface="Times New Roman" panose="02020603050405020304" pitchFamily="18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43601" y="4706661"/>
            <a:ext cx="2260607" cy="20255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4393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67904" y="1820947"/>
            <a:ext cx="9001000" cy="28400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altLang="ru-RU" sz="3200" b="1" i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Необходимое условие успешной адаптации- </a:t>
            </a:r>
            <a:endParaRPr lang="ru-RU" altLang="ru-RU" sz="3200" b="1" dirty="0" smtClean="0">
              <a:solidFill>
                <a:srgbClr val="FF0000"/>
              </a:solidFill>
              <a:latin typeface="Times New Roman" panose="02020603050405020304" pitchFamily="18" charset="0"/>
            </a:endParaRPr>
          </a:p>
          <a:p>
            <a:endParaRPr lang="ru-RU" altLang="ru-RU" sz="3200" b="1" dirty="0">
              <a:solidFill>
                <a:srgbClr val="FF0000"/>
              </a:solidFill>
              <a:latin typeface="Times New Roman" panose="02020603050405020304" pitchFamily="18" charset="0"/>
            </a:endParaRPr>
          </a:p>
          <a:p>
            <a:r>
              <a:rPr lang="ru-RU" altLang="ru-RU" sz="3200" b="1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согласованность действий родителей и воспитателей.</a:t>
            </a:r>
          </a:p>
          <a:p>
            <a:endParaRPr lang="ru-RU" altLang="ru-RU" sz="3200" b="1" dirty="0" smtClean="0">
              <a:solidFill>
                <a:srgbClr val="002060"/>
              </a:solidFill>
              <a:latin typeface="Times New Roman" panose="02020603050405020304" pitchFamily="18" charset="0"/>
            </a:endParaRPr>
          </a:p>
          <a:p>
            <a:endParaRPr lang="ru-RU" altLang="ru-RU" sz="3200" b="1" dirty="0">
              <a:solidFill>
                <a:srgbClr val="002060"/>
              </a:solidFill>
              <a:latin typeface="Times New Roman" panose="02020603050405020304" pitchFamily="18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59992" y="4427909"/>
            <a:ext cx="2016224" cy="2016224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  <p:extLst>
      <p:ext uri="{BB962C8B-B14F-4D97-AF65-F5344CB8AC3E}">
        <p14:creationId xmlns:p14="http://schemas.microsoft.com/office/powerpoint/2010/main" val="3938664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358804" y="22302"/>
            <a:ext cx="9720832" cy="74194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</a:pPr>
            <a:r>
              <a:rPr kumimoji="0" lang="ru-RU" altLang="ru-RU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+mn-ea"/>
                <a:cs typeface="+mn-cs"/>
              </a:rPr>
              <a:t>  </a:t>
            </a:r>
            <a:r>
              <a:rPr kumimoji="0" lang="ru-RU" altLang="ru-RU" sz="3200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Адаптация</a:t>
            </a:r>
            <a:r>
              <a:rPr kumimoji="0" lang="ru-RU" altLang="ru-RU" sz="3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3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altLang="ru-RU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это приспособление организма к изменяющимся внешним условиям</a:t>
            </a:r>
            <a:r>
              <a:rPr kumimoji="0" lang="ru-RU" altLang="ru-RU" sz="3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marR="0" lvl="0" indent="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</a:pPr>
            <a:r>
              <a:rPr lang="ru-RU" altLang="ru-RU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Этот процесс требует больших затрат психической энергии и часто проходит с напряжением.</a:t>
            </a:r>
          </a:p>
          <a:p>
            <a:pPr marL="0" marR="0" lvl="0" indent="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</a:pPr>
            <a:endParaRPr lang="ru-RU" altLang="ru-RU" sz="32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</a:pPr>
            <a:r>
              <a:rPr kumimoji="0" lang="ru-RU" altLang="ru-RU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kumimoji="0" lang="ru-RU" altLang="ru-RU" sz="3200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Есть</a:t>
            </a:r>
            <a:r>
              <a:rPr kumimoji="0" lang="ru-RU" altLang="ru-RU" sz="3200" b="1" i="1" u="none" strike="noStrike" cap="none" normalizeH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три этапа </a:t>
            </a:r>
          </a:p>
          <a:p>
            <a:pPr marL="171450" marR="0" lvl="0" indent="-17145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Wingdings" panose="05000000000000000000" pitchFamily="2" charset="2"/>
              <a:buChar char="Ø"/>
              <a:tabLst/>
            </a:pPr>
            <a:r>
              <a:rPr lang="ru-RU" altLang="ru-RU" sz="3200" b="1" baseline="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Тяжелая</a:t>
            </a:r>
            <a:r>
              <a:rPr lang="ru-RU" altLang="ru-RU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степень адаптации – ребенок отказывается играть</a:t>
            </a:r>
            <a:r>
              <a:rPr lang="en-US" altLang="ru-RU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ru-RU" altLang="ru-RU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плохо ест и спит</a:t>
            </a:r>
            <a:r>
              <a:rPr lang="en-US" altLang="ru-RU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ru-RU" altLang="ru-RU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капризничает</a:t>
            </a:r>
            <a:r>
              <a:rPr lang="en-US" altLang="ru-RU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ru-RU" altLang="ru-RU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часто болеет.</a:t>
            </a:r>
          </a:p>
          <a:p>
            <a:pPr marL="171450" marR="0" lvl="0" indent="-17145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Wingdings" panose="05000000000000000000" pitchFamily="2" charset="2"/>
              <a:buChar char="Ø"/>
              <a:tabLst/>
            </a:pPr>
            <a:r>
              <a:rPr kumimoji="0" lang="ru-RU" altLang="ru-RU" sz="3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Средняя</a:t>
            </a:r>
            <a:r>
              <a:rPr kumimoji="0" lang="ru-RU" altLang="ru-RU" sz="3200" b="1" i="0" u="none" strike="noStrike" cap="none" normalizeH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степень – малыш переменчив в настроении</a:t>
            </a:r>
            <a:r>
              <a:rPr kumimoji="0" lang="en-US" altLang="ru-RU" sz="3200" b="1" i="0" u="none" strike="noStrike" cap="none" normalizeH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kumimoji="0" lang="ru-RU" altLang="ru-RU" sz="3200" b="1" i="0" u="none" strike="noStrike" cap="none" normalizeH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аппетит и сон не устойчивы</a:t>
            </a:r>
            <a:r>
              <a:rPr kumimoji="0" lang="en-US" altLang="ru-RU" sz="3200" b="1" i="0" u="none" strike="noStrike" cap="none" normalizeH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kumimoji="0" lang="ru-RU" altLang="ru-RU" sz="3200" b="1" i="0" u="none" strike="noStrike" cap="none" normalizeH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если заболевает</a:t>
            </a:r>
            <a:r>
              <a:rPr kumimoji="0" lang="en-US" altLang="ru-RU" sz="3200" b="1" i="0" u="none" strike="noStrike" cap="none" normalizeH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kumimoji="0" lang="ru-RU" altLang="ru-RU" sz="3200" b="1" i="0" u="none" strike="noStrike" cap="none" normalizeH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то на 7-14 дней.</a:t>
            </a:r>
          </a:p>
          <a:p>
            <a:pPr marL="171450" marR="0" lvl="0" indent="-17145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Wingdings" panose="05000000000000000000" pitchFamily="2" charset="2"/>
              <a:buChar char="Ø"/>
              <a:tabLst/>
            </a:pPr>
            <a:r>
              <a:rPr lang="ru-RU" altLang="ru-RU" sz="3200" b="1" baseline="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Легкая</a:t>
            </a:r>
            <a:r>
              <a:rPr lang="ru-RU" altLang="ru-RU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степень адаптации – если ребенок без труда прощается с родителями</a:t>
            </a:r>
            <a:r>
              <a:rPr lang="en-US" altLang="ru-RU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ru-RU" altLang="ru-RU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общителен с детьми и взрослыми</a:t>
            </a:r>
            <a:r>
              <a:rPr lang="en-US" altLang="ru-RU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ru-RU" altLang="ru-RU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заболевает не более</a:t>
            </a:r>
            <a:r>
              <a:rPr lang="en-US" altLang="ru-RU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ru-RU" altLang="ru-RU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чем на 7 дней.</a:t>
            </a:r>
            <a:endParaRPr kumimoji="0" lang="en-GB" altLang="ru-RU" sz="32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61836" y="1835621"/>
            <a:ext cx="2127688" cy="20850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0982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03808" y="323453"/>
            <a:ext cx="9361040" cy="55876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Tx/>
              <a:buNone/>
            </a:pPr>
            <a:r>
              <a:rPr lang="en-US" altLang="ru-RU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altLang="ru-RU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Уже с первых дней жизни у ребенка в семье формируются привычки</a:t>
            </a:r>
            <a:r>
              <a:rPr lang="en-US" altLang="ru-RU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ru-RU" altLang="ru-RU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привязанности</a:t>
            </a:r>
            <a:r>
              <a:rPr lang="en-US" altLang="ru-RU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ru-RU" altLang="ru-RU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определенное поведение. </a:t>
            </a:r>
          </a:p>
          <a:p>
            <a:pPr>
              <a:buFontTx/>
              <a:buNone/>
            </a:pPr>
            <a:endParaRPr lang="ru-RU" altLang="ru-RU" sz="32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Tx/>
              <a:buNone/>
            </a:pPr>
            <a:r>
              <a:rPr lang="ru-RU" altLang="ru-RU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 2-3 годам стереотип становится довольно устойчивым. </a:t>
            </a:r>
          </a:p>
          <a:p>
            <a:pPr>
              <a:buFontTx/>
              <a:buNone/>
            </a:pPr>
            <a:endParaRPr lang="ru-RU" altLang="ru-RU" sz="32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Tx/>
              <a:buNone/>
            </a:pPr>
            <a:r>
              <a:rPr lang="ru-RU" altLang="ru-RU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Конечно же вы очень волнуетесь</a:t>
            </a:r>
            <a:r>
              <a:rPr lang="en-US" altLang="ru-RU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ru-RU" altLang="ru-RU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как он отреагирует на перемены в его жизни.</a:t>
            </a:r>
          </a:p>
          <a:p>
            <a:pPr>
              <a:buFontTx/>
              <a:buNone/>
            </a:pPr>
            <a:r>
              <a:rPr lang="ru-RU" altLang="ru-RU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какими реальными проблемами</a:t>
            </a:r>
            <a:r>
              <a:rPr lang="en-US" altLang="ru-RU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ru-RU" altLang="ru-RU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возможно придется столкнуться вам и малышу и как сделать процесс адаптации более </a:t>
            </a:r>
            <a:r>
              <a:rPr lang="ru-RU" altLang="ru-RU" sz="32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мягкким</a:t>
            </a:r>
            <a:r>
              <a:rPr lang="ru-RU" altLang="ru-RU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583928" y="6012085"/>
            <a:ext cx="2231704" cy="1344689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  <p:extLst>
      <p:ext uri="{BB962C8B-B14F-4D97-AF65-F5344CB8AC3E}">
        <p14:creationId xmlns:p14="http://schemas.microsoft.com/office/powerpoint/2010/main" val="2616982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7784" y="323453"/>
            <a:ext cx="9577064" cy="74202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Tx/>
              <a:buNone/>
            </a:pPr>
            <a:r>
              <a:rPr lang="ru-RU" altLang="ru-RU" sz="32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Легче всего пройдет адаптация у детей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ru-RU" altLang="ru-RU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Дети</a:t>
            </a:r>
            <a:r>
              <a:rPr lang="en-US" alt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ru-RU" alt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чьи родители готовили их к посещению сада заранее. За несколько месяцев до этого события (это заключается в том</a:t>
            </a:r>
            <a:r>
              <a:rPr lang="en-US" alt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ru-RU" alt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что родители читали сказочные истории про детский сад</a:t>
            </a:r>
            <a:r>
              <a:rPr lang="en-US" alt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ru-RU" alt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гуляли возле сада…)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ru-RU" alt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Дети</a:t>
            </a:r>
            <a:r>
              <a:rPr lang="en-US" alt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ru-RU" alt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физически здоровые</a:t>
            </a:r>
            <a:r>
              <a:rPr lang="en-US" alt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ru-RU" alt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т.е. не имеющие хронических заболеваний (в этот период все силы ребенка напряжены</a:t>
            </a:r>
            <a:r>
              <a:rPr lang="en-US" alt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ru-RU" alt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 можно направить на привыкание к саду</a:t>
            </a:r>
            <a:r>
              <a:rPr lang="en-US" alt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ru-RU" alt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не тратя время на борьбу с болезнью)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ru-RU" alt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Дети</a:t>
            </a:r>
            <a:r>
              <a:rPr lang="en-US" alt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ru-RU" alt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имеющие навыки самостоятельности (не надо тратить силы ребенка еще и на обучение всему необходимому)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ru-RU" alt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Дети</a:t>
            </a:r>
            <a:r>
              <a:rPr lang="en-US" alt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ru-RU" alt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чей режим близок к режиму сада (это режим дня</a:t>
            </a:r>
            <a:r>
              <a:rPr lang="en-US" alt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ru-RU" alt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сон</a:t>
            </a:r>
            <a:r>
              <a:rPr lang="en-US" alt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ru-RU" alt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питание)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ru-RU" alt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Дети</a:t>
            </a:r>
            <a:r>
              <a:rPr lang="en-US" alt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ru-RU" alt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чей рацион питания приближен к </a:t>
            </a:r>
          </a:p>
          <a:p>
            <a:r>
              <a:rPr lang="ru-RU" alt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саду.</a:t>
            </a:r>
          </a:p>
          <a:p>
            <a:pPr>
              <a:buFontTx/>
              <a:buNone/>
            </a:pPr>
            <a:endParaRPr lang="ru-RU" altLang="ru-RU" sz="28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32600" y="6228109"/>
            <a:ext cx="1872208" cy="1152128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  <p:extLst>
      <p:ext uri="{BB962C8B-B14F-4D97-AF65-F5344CB8AC3E}">
        <p14:creationId xmlns:p14="http://schemas.microsoft.com/office/powerpoint/2010/main" val="360327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59792" y="657708"/>
            <a:ext cx="9289032" cy="66418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09600" indent="-609600">
              <a:lnSpc>
                <a:spcPct val="80000"/>
              </a:lnSpc>
              <a:buFontTx/>
              <a:buNone/>
            </a:pPr>
            <a:r>
              <a:rPr lang="ru-RU" alt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В период адаптации очень важно соблюдать следующие рекомендации:</a:t>
            </a:r>
          </a:p>
          <a:p>
            <a:pPr marL="609600" indent="-609600">
              <a:lnSpc>
                <a:spcPct val="80000"/>
              </a:lnSpc>
            </a:pPr>
            <a:r>
              <a:rPr lang="ru-RU" alt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Устройство лучше проводить во время вашего отпуска, так как в первое время ребенок находится не более 1-2 часов</a:t>
            </a:r>
          </a:p>
          <a:p>
            <a:pPr marL="609600" indent="-609600">
              <a:lnSpc>
                <a:spcPct val="80000"/>
              </a:lnSpc>
              <a:buFontTx/>
              <a:buNone/>
            </a:pPr>
            <a:r>
              <a:rPr lang="ru-RU" alt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           ( это регулирует воспитатель по мере наблюдения за малышом);</a:t>
            </a:r>
          </a:p>
          <a:p>
            <a:pPr marL="609600" indent="-609600">
              <a:lnSpc>
                <a:spcPct val="80000"/>
              </a:lnSpc>
            </a:pPr>
            <a:r>
              <a:rPr lang="ru-RU" alt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В период адаптации прислушивайтесь к советам и просьбам персонала;</a:t>
            </a:r>
          </a:p>
          <a:p>
            <a:pPr marL="609600" indent="-609600">
              <a:lnSpc>
                <a:spcPct val="80000"/>
              </a:lnSpc>
            </a:pPr>
            <a:r>
              <a:rPr lang="ru-RU" alt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В период приспособления к новым условиям нужно тщательно наблюдать за изменениями в состоянии здоровья малыша и своевременно сообщать о них работникам детского сада;</a:t>
            </a:r>
          </a:p>
          <a:p>
            <a:pPr marL="609600" indent="-609600">
              <a:lnSpc>
                <a:spcPct val="80000"/>
              </a:lnSpc>
            </a:pPr>
            <a:r>
              <a:rPr lang="ru-RU" alt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В период адаптации малыш особенно нуждается в теплом, ласковом обращении с ним. Будьте внимательны к малышу , заботливы и терпеливы;</a:t>
            </a:r>
          </a:p>
          <a:p>
            <a:pPr marL="609600" indent="-609600">
              <a:lnSpc>
                <a:spcPct val="80000"/>
              </a:lnSpc>
            </a:pPr>
            <a:r>
              <a:rPr lang="ru-RU" alt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Дома необходимо поддерживать спокойную обстановку, не перегружайте впечатлениями, не принимайте и не посещайте гостей.</a:t>
            </a:r>
            <a:endParaRPr lang="ru-RU" altLang="ru-RU" sz="2400" b="1" dirty="0">
              <a:solidFill>
                <a:srgbClr val="00206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159668" y="107429"/>
            <a:ext cx="3753272" cy="55027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altLang="ru-RU" sz="32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Советы родителям</a:t>
            </a:r>
            <a:endParaRPr lang="ru-RU" sz="3200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7956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91840" y="1187549"/>
            <a:ext cx="8856984" cy="40998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ru-RU" alt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И дома и в саду говорите с малышом спокойно.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endParaRPr lang="ru-RU" altLang="ru-RU" sz="2800" b="1" dirty="0" smtClean="0">
              <a:solidFill>
                <a:srgbClr val="002060"/>
              </a:solidFill>
              <a:latin typeface="Times New Roman" panose="02020603050405020304" pitchFamily="18" charset="0"/>
            </a:endParaRP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ru-RU" alt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Пусть малыша отводит тот родитель или родственник</a:t>
            </a:r>
            <a:r>
              <a:rPr lang="en-US" alt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,</a:t>
            </a:r>
            <a:r>
              <a:rPr lang="ru-RU" alt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 которым ему легче расстаться.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endParaRPr lang="ru-RU" altLang="ru-RU" sz="2800" b="1" dirty="0" smtClean="0">
              <a:solidFill>
                <a:srgbClr val="002060"/>
              </a:solidFill>
              <a:latin typeface="Times New Roman" panose="02020603050405020304" pitchFamily="18" charset="0"/>
            </a:endParaRP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ru-RU" alt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Обязательно скажите</a:t>
            </a:r>
            <a:r>
              <a:rPr lang="en-US" alt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,</a:t>
            </a:r>
            <a:r>
              <a:rPr lang="ru-RU" alt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 что вы придете и обозначьте</a:t>
            </a:r>
            <a:r>
              <a:rPr lang="en-US" alt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,</a:t>
            </a:r>
            <a:r>
              <a:rPr lang="ru-RU" alt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 когда.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endParaRPr lang="ru-RU" altLang="ru-RU" sz="2800" b="1" dirty="0" smtClean="0">
              <a:solidFill>
                <a:srgbClr val="002060"/>
              </a:solidFill>
              <a:latin typeface="Times New Roman" panose="02020603050405020304" pitchFamily="18" charset="0"/>
            </a:endParaRP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ru-RU" alt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У вас должен быть свой ритуал прощания</a:t>
            </a:r>
            <a:r>
              <a:rPr lang="en-US" alt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,</a:t>
            </a:r>
            <a:r>
              <a:rPr lang="ru-RU" alt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 после чего вы уходите уверенно.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32400" y="5003973"/>
            <a:ext cx="2196889" cy="2196889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756812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63848" y="620851"/>
            <a:ext cx="8712968" cy="530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alt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  Поверить</a:t>
            </a:r>
            <a:r>
              <a:rPr lang="en-US" alt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,</a:t>
            </a:r>
            <a:r>
              <a:rPr lang="ru-RU" alt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 что малыш вовсе не «слабое» создание.</a:t>
            </a:r>
          </a:p>
          <a:p>
            <a:endParaRPr lang="ru-RU" altLang="ru-RU" sz="2800" b="1" dirty="0" smtClean="0">
              <a:solidFill>
                <a:srgbClr val="002060"/>
              </a:solidFill>
              <a:latin typeface="Times New Roman" panose="02020603050405020304" pitchFamily="18" charset="0"/>
            </a:endParaRPr>
          </a:p>
          <a:p>
            <a:r>
              <a:rPr lang="ru-RU" alt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Адаптационная система ребенка достаточно сильна</a:t>
            </a:r>
            <a:r>
              <a:rPr lang="en-US" alt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,</a:t>
            </a:r>
            <a:r>
              <a:rPr lang="ru-RU" alt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 чтобы это испытание выдержать. </a:t>
            </a:r>
          </a:p>
          <a:p>
            <a:endParaRPr lang="ru-RU" altLang="ru-RU" sz="2800" b="1" dirty="0" smtClean="0">
              <a:solidFill>
                <a:srgbClr val="002060"/>
              </a:solidFill>
              <a:latin typeface="Times New Roman" panose="02020603050405020304" pitchFamily="18" charset="0"/>
            </a:endParaRPr>
          </a:p>
          <a:p>
            <a:r>
              <a:rPr lang="ru-RU" alt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Парадоксально</a:t>
            </a:r>
            <a:r>
              <a:rPr lang="en-US" alt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,</a:t>
            </a:r>
            <a:r>
              <a:rPr lang="ru-RU" alt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 но факт</a:t>
            </a:r>
            <a:r>
              <a:rPr lang="en-US" alt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,</a:t>
            </a:r>
            <a:r>
              <a:rPr lang="ru-RU" alt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 хорошо</a:t>
            </a:r>
            <a:r>
              <a:rPr lang="en-US" alt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,</a:t>
            </a:r>
            <a:r>
              <a:rPr lang="ru-RU" alt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 что кроха плачет. Поверьте</a:t>
            </a:r>
            <a:r>
              <a:rPr lang="en-US" alt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,</a:t>
            </a:r>
            <a:r>
              <a:rPr lang="ru-RU" alt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 у него настоящее горе. </a:t>
            </a:r>
          </a:p>
          <a:p>
            <a:endParaRPr lang="ru-RU" altLang="ru-RU" sz="2800" b="1" dirty="0" smtClean="0">
              <a:solidFill>
                <a:srgbClr val="002060"/>
              </a:solidFill>
              <a:latin typeface="Times New Roman" panose="02020603050405020304" pitchFamily="18" charset="0"/>
            </a:endParaRPr>
          </a:p>
          <a:p>
            <a:r>
              <a:rPr lang="ru-RU" alt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Плачь – помощник нервной системы</a:t>
            </a:r>
            <a:r>
              <a:rPr lang="en-US" alt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,</a:t>
            </a:r>
            <a:r>
              <a:rPr lang="ru-RU" alt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 он не дает ей перегружаться. </a:t>
            </a:r>
          </a:p>
          <a:p>
            <a:endParaRPr lang="ru-RU" altLang="ru-RU" sz="2800" b="1" dirty="0" smtClean="0">
              <a:solidFill>
                <a:srgbClr val="002060"/>
              </a:solidFill>
              <a:latin typeface="Times New Roman" panose="02020603050405020304" pitchFamily="18" charset="0"/>
            </a:endParaRPr>
          </a:p>
          <a:p>
            <a:r>
              <a:rPr lang="ru-RU" alt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Поэтому не бойтесь детского плача</a:t>
            </a:r>
            <a:r>
              <a:rPr lang="en-US" alt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,</a:t>
            </a:r>
            <a:r>
              <a:rPr lang="ru-RU" alt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 не сердитесь на ребенка за плачь.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871960" y="5940077"/>
            <a:ext cx="2231704" cy="1344689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  <p:extLst>
      <p:ext uri="{BB962C8B-B14F-4D97-AF65-F5344CB8AC3E}">
        <p14:creationId xmlns:p14="http://schemas.microsoft.com/office/powerpoint/2010/main" val="1185916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03808" y="971525"/>
            <a:ext cx="9361040" cy="57028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Tx/>
              <a:buNone/>
            </a:pPr>
            <a:r>
              <a:rPr lang="ru-RU" alt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   Призовите на помощь сказку или игру.</a:t>
            </a:r>
          </a:p>
          <a:p>
            <a:pPr>
              <a:buFontTx/>
              <a:buNone/>
            </a:pPr>
            <a:r>
              <a:rPr lang="ru-RU" alt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Вы можете придумать сказку о том</a:t>
            </a:r>
            <a:r>
              <a:rPr lang="en-US" alt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, </a:t>
            </a:r>
            <a:r>
              <a:rPr lang="ru-RU" alt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как мишка пошел в сад. Как ему там понравилось</a:t>
            </a:r>
            <a:r>
              <a:rPr lang="en-US" alt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,</a:t>
            </a:r>
            <a:r>
              <a:rPr lang="ru-RU" alt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 сначала было неуютно и немного страшно</a:t>
            </a:r>
            <a:r>
              <a:rPr lang="en-US" alt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,</a:t>
            </a:r>
            <a:r>
              <a:rPr lang="ru-RU" alt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 но он подружился с детьми и воспитателем. Эту сказку вы можете проиграть с игрушками.</a:t>
            </a:r>
          </a:p>
          <a:p>
            <a:pPr>
              <a:buFontTx/>
              <a:buNone/>
            </a:pPr>
            <a:r>
              <a:rPr lang="ru-RU" alt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И в ней ключевым моментом являются возвращение мамы за ребенком. </a:t>
            </a:r>
          </a:p>
          <a:p>
            <a:pPr>
              <a:buFontTx/>
              <a:buNone/>
            </a:pPr>
            <a:r>
              <a:rPr lang="ru-RU" alt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Ни в коем случае не прерывайте повествования. Пока не настанет этот момент.</a:t>
            </a:r>
          </a:p>
          <a:p>
            <a:pPr>
              <a:buFontTx/>
              <a:buNone/>
            </a:pPr>
            <a:r>
              <a:rPr lang="ru-RU" alt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Поступление в сад – это момент отделения мамы от ребенка</a:t>
            </a:r>
            <a:r>
              <a:rPr lang="en-US" alt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,</a:t>
            </a:r>
            <a:r>
              <a:rPr lang="ru-RU" alt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 и это испытание для обоих. У мамы тоже «рвется сердце»</a:t>
            </a:r>
            <a:r>
              <a:rPr lang="en-US" alt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,,</a:t>
            </a:r>
            <a:r>
              <a:rPr lang="ru-RU" alt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 когда она видит</a:t>
            </a:r>
            <a:r>
              <a:rPr lang="en-US" alt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,</a:t>
            </a:r>
            <a:r>
              <a:rPr lang="ru-RU" alt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 как переживает ее малыш.</a:t>
            </a:r>
          </a:p>
        </p:txBody>
      </p:sp>
    </p:spTree>
    <p:extLst>
      <p:ext uri="{BB962C8B-B14F-4D97-AF65-F5344CB8AC3E}">
        <p14:creationId xmlns:p14="http://schemas.microsoft.com/office/powerpoint/2010/main" val="1033967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95896" y="1907629"/>
            <a:ext cx="8568952" cy="19241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ru-RU" altLang="ru-RU" sz="3200" b="1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Нельзя пугать детским садом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endParaRPr lang="ru-RU" altLang="ru-RU" sz="3200" b="1" dirty="0" smtClean="0">
              <a:solidFill>
                <a:srgbClr val="002060"/>
              </a:solidFill>
              <a:latin typeface="Times New Roman" panose="02020603050405020304" pitchFamily="18" charset="0"/>
            </a:endParaRP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ru-RU" altLang="ru-RU" sz="3200" b="1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Нельзя плохо отзываться о воспитателях или о саде при ребенке.</a:t>
            </a:r>
            <a:endParaRPr lang="ru-RU" altLang="ru-RU" sz="3200" b="1" dirty="0">
              <a:solidFill>
                <a:srgbClr val="002060"/>
              </a:solidFill>
              <a:latin typeface="Times New Roman" panose="0202060305040502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3928" y="4355901"/>
            <a:ext cx="3096344" cy="25557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3241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Капля">
  <a:themeElements>
    <a:clrScheme name="Капля">
      <a:dk1>
        <a:sysClr val="windowText" lastClr="000000"/>
      </a:dk1>
      <a:lt1>
        <a:sysClr val="window" lastClr="FFFFFF"/>
      </a:lt1>
      <a:dk2>
        <a:srgbClr val="27537E"/>
      </a:dk2>
      <a:lt2>
        <a:srgbClr val="AABED7"/>
      </a:lt2>
      <a:accent1>
        <a:srgbClr val="E34B7A"/>
      </a:accent1>
      <a:accent2>
        <a:srgbClr val="AC339A"/>
      </a:accent2>
      <a:accent3>
        <a:srgbClr val="6953B7"/>
      </a:accent3>
      <a:accent4>
        <a:srgbClr val="1D7EAB"/>
      </a:accent4>
      <a:accent5>
        <a:srgbClr val="43AFD6"/>
      </a:accent5>
      <a:accent6>
        <a:srgbClr val="DE85E1"/>
      </a:accent6>
      <a:hlink>
        <a:srgbClr val="ED87A6"/>
      </a:hlink>
      <a:folHlink>
        <a:srgbClr val="C99EAC"/>
      </a:folHlink>
    </a:clrScheme>
    <a:fontScheme name="Капля">
      <a:majorFont>
        <a:latin typeface="Tw Cen M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Капля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8000"/>
                <a:shade val="100000"/>
                <a:hueMod val="136000"/>
                <a:satMod val="160000"/>
                <a:lumMod val="105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Droplet" id="{8984A317-299A-4E50-B45D-BFC9EDE2337A}" vid="{C71B277C-C29A-4BA0-A7BA-43502DF21AB3}"/>
    </a:ext>
  </a:ext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TM04033925[[fn=Капля]]</Template>
  <TotalTime>320</TotalTime>
  <Words>727</Words>
  <Application>Microsoft Office PowerPoint</Application>
  <PresentationFormat>Произвольный</PresentationFormat>
  <Paragraphs>78</Paragraphs>
  <Slides>12</Slides>
  <Notes>5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Капля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ольга</dc:creator>
  <cp:lastModifiedBy>ольга сытник</cp:lastModifiedBy>
  <cp:revision>47</cp:revision>
  <cp:lastPrinted>1601-01-01T00:00:00Z</cp:lastPrinted>
  <dcterms:created xsi:type="dcterms:W3CDTF">2010-10-28T08:00:51Z</dcterms:created>
  <dcterms:modified xsi:type="dcterms:W3CDTF">2024-12-11T06:56:58Z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958408</vt:lpwstr>
  </property>
  <property fmtid="{D5CDD505-2E9C-101B-9397-08002B2CF9AE}" pid="3" name="NXPowerLiteSettings">
    <vt:lpwstr>C700052003A000</vt:lpwstr>
  </property>
  <property fmtid="{D5CDD505-2E9C-101B-9397-08002B2CF9AE}" pid="4" name="NXPowerLiteVersion">
    <vt:lpwstr>D8.0.4</vt:lpwstr>
  </property>
</Properties>
</file>