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88" r:id="rId1"/>
  </p:sldMasterIdLst>
  <p:notesMasterIdLst>
    <p:notesMasterId r:id="rId14"/>
  </p:notesMasterIdLst>
  <p:sldIdLst>
    <p:sldId id="257" r:id="rId2"/>
    <p:sldId id="258" r:id="rId3"/>
    <p:sldId id="262" r:id="rId4"/>
    <p:sldId id="277" r:id="rId5"/>
    <p:sldId id="265" r:id="rId6"/>
    <p:sldId id="269" r:id="rId7"/>
    <p:sldId id="271" r:id="rId8"/>
    <p:sldId id="270" r:id="rId9"/>
    <p:sldId id="272" r:id="rId10"/>
    <p:sldId id="275" r:id="rId11"/>
    <p:sldId id="276" r:id="rId12"/>
    <p:sldId id="278" r:id="rId13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324" y="-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ru-RU" alt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ru-RU" alt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ru-RU" alt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00296D6A-D331-42D8-9857-F2CEF2024E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4697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9B1C3D-DEEB-4880-98B4-BF4155BC35FC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4683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296D6A-D331-42D8-9857-F2CEF2024EB8}" type="slidenum">
              <a:rPr lang="ru-RU" altLang="ru-RU" smtClean="0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1252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296D6A-D331-42D8-9857-F2CEF2024EB8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8223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296D6A-D331-42D8-9857-F2CEF2024EB8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9071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296D6A-D331-42D8-9857-F2CEF2024EB8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6551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777" y="1433876"/>
            <a:ext cx="7185071" cy="2765943"/>
          </a:xfrm>
        </p:spPr>
        <p:txBody>
          <a:bodyPr anchor="b">
            <a:normAutofit/>
          </a:bodyPr>
          <a:lstStyle>
            <a:lvl1pPr algn="ctr">
              <a:defRPr sz="529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777" y="4283817"/>
            <a:ext cx="7185071" cy="1511934"/>
          </a:xfrm>
        </p:spPr>
        <p:txBody>
          <a:bodyPr>
            <a:normAutofit/>
          </a:bodyPr>
          <a:lstStyle>
            <a:lvl1pPr marL="0" indent="0" algn="ctr">
              <a:buNone/>
              <a:defRPr sz="2425">
                <a:solidFill>
                  <a:schemeClr val="bg1">
                    <a:lumMod val="50000"/>
                  </a:schemeClr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5429-6426-4E6F-A233-39D8EADA459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457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46" y="4728240"/>
            <a:ext cx="8569550" cy="894650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79574" y="769703"/>
            <a:ext cx="8121495" cy="3542990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31" y="5631427"/>
            <a:ext cx="8569566" cy="752299"/>
          </a:xfrm>
        </p:spPr>
        <p:txBody>
          <a:bodyPr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09B1-946D-42DF-A783-EB2326F9FC6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664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31" y="671972"/>
            <a:ext cx="8569566" cy="3777903"/>
          </a:xfrm>
        </p:spPr>
        <p:txBody>
          <a:bodyPr anchor="ctr"/>
          <a:lstStyle>
            <a:lvl1pPr algn="ctr"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31" y="4635037"/>
            <a:ext cx="8569566" cy="1748690"/>
          </a:xfrm>
        </p:spPr>
        <p:txBody>
          <a:bodyPr anchor="ctr"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09B1-946D-42DF-A783-EB2326F9FC6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6758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761" y="961867"/>
            <a:ext cx="7691729" cy="3009226"/>
          </a:xfrm>
        </p:spPr>
        <p:txBody>
          <a:bodyPr anchor="ctr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22669" y="3979392"/>
            <a:ext cx="7236601" cy="655644"/>
          </a:xfrm>
        </p:spPr>
        <p:txBody>
          <a:bodyPr anchor="t">
            <a:normAutofit/>
          </a:bodyPr>
          <a:lstStyle>
            <a:lvl1pPr marL="0" indent="0">
              <a:buNone/>
              <a:defRPr sz="1543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31" y="4820199"/>
            <a:ext cx="8569566" cy="156644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09B1-946D-42DF-A783-EB2326F9FC64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11" name="TextBox 10"/>
          <p:cNvSpPr txBox="1"/>
          <p:nvPr/>
        </p:nvSpPr>
        <p:spPr>
          <a:xfrm>
            <a:off x="813181" y="978700"/>
            <a:ext cx="6029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54224" y="3439239"/>
            <a:ext cx="610351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9390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31" y="2357545"/>
            <a:ext cx="8569566" cy="2768833"/>
          </a:xfrm>
        </p:spPr>
        <p:txBody>
          <a:bodyPr anchor="b"/>
          <a:lstStyle>
            <a:lvl1pPr algn="ctr"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31" y="5139361"/>
            <a:ext cx="8569566" cy="1257349"/>
          </a:xfrm>
        </p:spPr>
        <p:txBody>
          <a:bodyPr anchor="t"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09B1-946D-42DF-A783-EB2326F9FC6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4106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55531" y="671971"/>
            <a:ext cx="8569566" cy="1769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55530" y="2609282"/>
            <a:ext cx="2727669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64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55530" y="3244505"/>
            <a:ext cx="2727669" cy="3139222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81338" y="2609282"/>
            <a:ext cx="2721505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64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672210" y="3244505"/>
            <a:ext cx="2731286" cy="3139222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592506" y="2609282"/>
            <a:ext cx="2732590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64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592506" y="3244505"/>
            <a:ext cx="2732590" cy="3139222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09B1-946D-42DF-A783-EB2326F9FC6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3780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755531" y="673263"/>
            <a:ext cx="8569566" cy="17680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55530" y="4635035"/>
            <a:ext cx="2725547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25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55530" y="2609282"/>
            <a:ext cx="2725547" cy="1679928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55530" y="5270258"/>
            <a:ext cx="2725547" cy="1113468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73375" y="4635035"/>
            <a:ext cx="2730027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25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672208" y="2609282"/>
            <a:ext cx="2731287" cy="1679928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672208" y="5270257"/>
            <a:ext cx="2731287" cy="1113469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592507" y="4635035"/>
            <a:ext cx="2729079" cy="63522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25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592506" y="2609282"/>
            <a:ext cx="2732590" cy="1679928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592402" y="5270255"/>
            <a:ext cx="2732694" cy="1113471"/>
          </a:xfrm>
        </p:spPr>
        <p:txBody>
          <a:bodyPr anchor="t">
            <a:normAutofit/>
          </a:bodyPr>
          <a:lstStyle>
            <a:lvl1pPr marL="0" indent="0" algn="ctr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09B1-946D-42DF-A783-EB2326F9FC6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946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755531" y="2609283"/>
            <a:ext cx="8569566" cy="37744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1A14D-EE55-4CE2-B392-6B24F9EC70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6842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671974"/>
            <a:ext cx="2111149" cy="571175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755530" y="671974"/>
            <a:ext cx="6332409" cy="5711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C290-DBEB-4543-B27D-3ACCF75BA54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8610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55529" y="2609282"/>
            <a:ext cx="8569049" cy="37744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EC98-AED0-4A0B-BE71-787BD0778D3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952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30" y="913339"/>
            <a:ext cx="8559066" cy="3016836"/>
          </a:xfrm>
        </p:spPr>
        <p:txBody>
          <a:bodyPr anchor="b">
            <a:normAutofit/>
          </a:bodyPr>
          <a:lstStyle>
            <a:lvl1pPr>
              <a:defRPr sz="440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30" y="4031671"/>
            <a:ext cx="8559066" cy="1508168"/>
          </a:xfrm>
        </p:spPr>
        <p:txBody>
          <a:bodyPr>
            <a:normAutofit/>
          </a:bodyPr>
          <a:lstStyle>
            <a:lvl1pPr marL="0" indent="0" algn="ctr">
              <a:buNone/>
              <a:defRPr sz="2205">
                <a:solidFill>
                  <a:schemeClr val="bg1">
                    <a:lumMod val="50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7742-D51A-4851-8FFD-0BB771ED5B2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644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55531" y="681802"/>
            <a:ext cx="8569565" cy="17594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55529" y="2609282"/>
            <a:ext cx="4221780" cy="37744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5103316" y="2609282"/>
            <a:ext cx="4221262" cy="37744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A32B5-09A6-4D7B-A21E-45FB7BD3346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339522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55531" y="681802"/>
            <a:ext cx="8569565" cy="17594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7810" y="2613608"/>
            <a:ext cx="4029501" cy="749567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86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755530" y="3363177"/>
            <a:ext cx="4221780" cy="3020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8710" y="2613608"/>
            <a:ext cx="4036387" cy="749567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866" b="0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5103317" y="3363177"/>
            <a:ext cx="4221263" cy="3020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896B1-55A4-4BB2-AE2B-A06922E5F88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629619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0F470-F358-45C2-810D-C2ED0499ACC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928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1804-175F-4950-AFAE-275040D5A37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191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30" y="671971"/>
            <a:ext cx="3254117" cy="2230261"/>
          </a:xfrm>
        </p:spPr>
        <p:txBody>
          <a:bodyPr anchor="b"/>
          <a:lstStyle>
            <a:lvl1pPr algn="ctr"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4198658" y="671973"/>
            <a:ext cx="5126437" cy="571175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30" y="2902232"/>
            <a:ext cx="3254118" cy="3481494"/>
          </a:xfrm>
        </p:spPr>
        <p:txBody>
          <a:bodyPr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4282-6692-4B85-8B8A-BE920024C5A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354061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31" y="671971"/>
            <a:ext cx="4552617" cy="2230263"/>
          </a:xfrm>
        </p:spPr>
        <p:txBody>
          <a:bodyPr anchor="b"/>
          <a:lstStyle>
            <a:lvl1pPr algn="ctr"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6861" y="671972"/>
            <a:ext cx="3313742" cy="5711754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46" y="2902233"/>
            <a:ext cx="4552602" cy="3481493"/>
          </a:xfrm>
        </p:spPr>
        <p:txBody>
          <a:bodyPr/>
          <a:lstStyle>
            <a:lvl1pPr marL="0" indent="0" algn="ctr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2B848-591C-4412-8867-0DC434E620A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457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10080627" cy="755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531" y="681802"/>
            <a:ext cx="8569565" cy="1759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31" y="2609283"/>
            <a:ext cx="8569566" cy="3774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48956" y="6485223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2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5530" y="6485223"/>
            <a:ext cx="551729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2">
                <a:solidFill>
                  <a:schemeClr val="tx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3227" y="6485223"/>
            <a:ext cx="63187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2">
                <a:solidFill>
                  <a:schemeClr val="tx1"/>
                </a:solidFill>
              </a:defRPr>
            </a:lvl1pPr>
          </a:lstStyle>
          <a:p>
            <a:fld id="{835609B1-946D-42DF-A783-EB2326F9FC6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53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  <p:sldLayoutId id="2147483903" r:id="rId15"/>
    <p:sldLayoutId id="2147483904" r:id="rId16"/>
    <p:sldLayoutId id="2147483905" r:id="rId17"/>
  </p:sldLayoutIdLst>
  <p:txStyles>
    <p:titleStyle>
      <a:lvl1pPr algn="ctr" defTabSz="1007943" rtl="0" eaLnBrk="1" latinLnBrk="0" hangingPunct="1">
        <a:lnSpc>
          <a:spcPct val="90000"/>
        </a:lnSpc>
        <a:spcBef>
          <a:spcPct val="0"/>
        </a:spcBef>
        <a:buNone/>
        <a:defRPr sz="3968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120000"/>
        </a:lnSpc>
        <a:spcBef>
          <a:spcPts val="1102"/>
        </a:spcBef>
        <a:buClr>
          <a:schemeClr val="tx1"/>
        </a:buClr>
        <a:buFont typeface="Arial" panose="020B0604020202020204" pitchFamily="34" charset="0"/>
        <a:buChar char="•"/>
        <a:defRPr sz="2205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984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764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120000"/>
        </a:lnSpc>
        <a:spcBef>
          <a:spcPts val="551"/>
        </a:spcBef>
        <a:buClr>
          <a:schemeClr val="tx1"/>
        </a:buClr>
        <a:buFont typeface="Arial" panose="020B0604020202020204" pitchFamily="34" charset="0"/>
        <a:buChar char="•"/>
        <a:defRPr sz="154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11920" y="1763614"/>
            <a:ext cx="82089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800" i="1" kern="0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Heavy" panose="020B0903020102020204" pitchFamily="34" charset="0"/>
                <a:ea typeface="+mj-ea"/>
                <a:cs typeface="+mj-cs"/>
              </a:rPr>
              <a:t>           </a:t>
            </a:r>
            <a:r>
              <a:rPr lang="ru-RU" altLang="ru-RU" sz="2800" i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Heavy" panose="020B0903020102020204" pitchFamily="34" charset="0"/>
                <a:ea typeface="+mj-ea"/>
                <a:cs typeface="+mj-cs"/>
              </a:rPr>
              <a:t>Презентация для родителей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ru-RU" sz="2800" i="1" kern="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Heavy" panose="020B0903020102020204" pitchFamily="34" charset="0"/>
              <a:ea typeface="+mj-ea"/>
              <a:cs typeface="+mj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6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Georgia" panose="02040502050405020303" pitchFamily="18" charset="0"/>
                <a:ea typeface="+mj-ea"/>
                <a:cs typeface="+mj-cs"/>
              </a:rPr>
              <a:t>«Адаптация детей раннего возраста к условиям ДОУ»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68478" y="565127"/>
            <a:ext cx="3071834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97041" y="539477"/>
            <a:ext cx="5786478" cy="758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algn="ctr"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МБДОУ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д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етский сад № 16</a:t>
            </a: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92240" y="5364013"/>
            <a:ext cx="4464496" cy="1122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</a:t>
            </a:r>
          </a:p>
          <a:p>
            <a:pPr algn="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Сытник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О.Н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880" y="4427909"/>
            <a:ext cx="2304256" cy="23042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5856" y="1547589"/>
            <a:ext cx="9001000" cy="3755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Признаки готовности ребенка к детскому саду:</a:t>
            </a:r>
          </a:p>
          <a:p>
            <a:endParaRPr lang="ru-RU" altLang="ru-RU" sz="32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Малыш может остаться без родителей;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altLang="ru-RU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Легко знакомится со сверстниками и взрослыми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проявляет интерес.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altLang="ru-RU" sz="32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endParaRPr lang="ru-RU" altLang="ru-RU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87984" y="4715941"/>
            <a:ext cx="2376264" cy="15859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8015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1840" y="1331565"/>
            <a:ext cx="9073008" cy="4213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Главное помните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что это ваш малыш.</a:t>
            </a:r>
          </a:p>
          <a:p>
            <a:endParaRPr lang="ru-RU" altLang="ru-RU" sz="32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Побольше проводите сейчас с ним времени. </a:t>
            </a:r>
          </a:p>
          <a:p>
            <a:endParaRPr lang="ru-RU" altLang="ru-RU" sz="32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И вы убедитесь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что это тот же крохотный человечек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который благодаря вам появился на свет.</a:t>
            </a:r>
          </a:p>
          <a:p>
            <a:endParaRPr lang="ru-RU" altLang="ru-RU" sz="32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endParaRPr lang="ru-RU" altLang="ru-RU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601" y="4706661"/>
            <a:ext cx="2260607" cy="2025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39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7904" y="1820947"/>
            <a:ext cx="9001000" cy="2840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Необходимое условие успешной адаптации- </a:t>
            </a:r>
            <a:endParaRPr lang="ru-RU" altLang="ru-RU" sz="32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ru-RU" altLang="ru-RU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согласованность действий родителей и воспитателей.</a:t>
            </a:r>
          </a:p>
          <a:p>
            <a:endParaRPr lang="ru-RU" altLang="ru-RU" sz="32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endParaRPr lang="ru-RU" altLang="ru-RU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992" y="4427909"/>
            <a:ext cx="2016224" cy="20162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93866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8804" y="22302"/>
            <a:ext cx="9720832" cy="741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  </a:t>
            </a:r>
            <a:r>
              <a:rPr kumimoji="0" lang="ru-RU" alt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приспособление организма к изменяющимся внешним условиям</a:t>
            </a: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процесс требует больших затрат психической энергии и часто проходит с напряжением.</a:t>
            </a:r>
          </a:p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lang="ru-RU" alt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alt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Есть</a:t>
            </a:r>
            <a:r>
              <a:rPr kumimoji="0" lang="ru-RU" altLang="ru-RU" sz="32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три этапа </a:t>
            </a:r>
          </a:p>
          <a:p>
            <a:pPr marL="171450" marR="0" lvl="0" indent="-1714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/>
            </a:pPr>
            <a:r>
              <a:rPr lang="ru-RU" altLang="ru-RU" sz="32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Тяжелая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степень адаптации – ребенок отказывается играть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плохо ест и спит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капризничает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часто болеет.</a:t>
            </a:r>
          </a:p>
          <a:p>
            <a:pPr marL="171450" marR="0" lvl="0" indent="-1714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/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</a:t>
            </a:r>
            <a:r>
              <a:rPr kumimoji="0" lang="ru-RU" alt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степень – малыш переменчив в настроении</a:t>
            </a:r>
            <a:r>
              <a:rPr kumimoji="0" lang="en-US" alt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ru-RU" alt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аппетит и сон не устойчивы</a:t>
            </a:r>
            <a:r>
              <a:rPr kumimoji="0" lang="en-US" alt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ru-RU" alt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если заболевает</a:t>
            </a:r>
            <a:r>
              <a:rPr kumimoji="0" lang="en-US" alt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ru-RU" altLang="ru-RU" sz="3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 на 7-14 дней.</a:t>
            </a:r>
          </a:p>
          <a:p>
            <a:pPr marL="171450" marR="0" lvl="0" indent="-17145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/>
            </a:pPr>
            <a:r>
              <a:rPr lang="ru-RU" altLang="ru-RU" sz="32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Легкая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степень адаптации – если ребенок без труда прощается с родителями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общителен с детьми и взрослыми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заболевает не более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чем на 7 дней.</a:t>
            </a:r>
            <a:endParaRPr kumimoji="0" lang="en-GB" alt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1836" y="1835621"/>
            <a:ext cx="2127688" cy="208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98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808" y="323453"/>
            <a:ext cx="9361040" cy="5587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Уже с первых дней жизни у ребенка в семье формируются привычки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привязанности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определенное поведение. </a:t>
            </a:r>
          </a:p>
          <a:p>
            <a:pPr>
              <a:buFontTx/>
              <a:buNone/>
            </a:pPr>
            <a:endParaRPr lang="ru-RU" alt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2-3 годам стереотип становится довольно устойчивым. </a:t>
            </a:r>
          </a:p>
          <a:p>
            <a:pPr>
              <a:buFontTx/>
              <a:buNone/>
            </a:pPr>
            <a:endParaRPr lang="ru-RU" altLang="ru-RU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 же вы очень волнуетесь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он отреагирует на перемены в его жизни.</a:t>
            </a:r>
          </a:p>
          <a:p>
            <a:pPr>
              <a:buFontTx/>
              <a:buNone/>
            </a:pP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какими реальными проблемами</a:t>
            </a:r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возможно придется столкнуться вам и малышу и как сделать процесс адаптации более </a:t>
            </a:r>
            <a:r>
              <a:rPr lang="ru-RU" altLang="ru-RU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мягкким</a:t>
            </a:r>
            <a:r>
              <a:rPr lang="ru-RU" alt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83928" y="6012085"/>
            <a:ext cx="2231704" cy="134468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61698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784" y="323453"/>
            <a:ext cx="9577064" cy="7420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alt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Легче всего пройдет адаптация у детей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чьи родители готовили их к посещению сада заранее. За несколько месяцев до этого события (это заключается в том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что родители читали сказочные истории про детский сад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гуляли возле сада…)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физически здоровые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т.е. не имеющие хронических заболеваний (в этот период все силы ребенка напряжены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можно направить на привыкание к саду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тратя время на борьбу с болезнью)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имеющие навыки самостоятельности (не надо тратить силы ребенка еще и на обучение всему необходимому)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чей режим близок к режиму сада (это режим дня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сон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питание)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чей рацион питания приближен к </a:t>
            </a:r>
          </a:p>
          <a:p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саду.</a:t>
            </a:r>
          </a:p>
          <a:p>
            <a:pPr>
              <a:buFontTx/>
              <a:buNone/>
            </a:pPr>
            <a:endParaRPr lang="ru-RU" alt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32600" y="6228109"/>
            <a:ext cx="1872208" cy="11521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032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792" y="657708"/>
            <a:ext cx="9289032" cy="664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В период адаптации очень важно соблюдать следующие рекомендации: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Устройство лучше проводить во время вашего отпуска, так как в первое время ребенок находится не более 1-2 часов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          ( это регулирует воспитатель по мере наблюдения за малышом);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В период адаптации прислушивайтесь к советам и просьбам персонала;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В период приспособления к новым условиям нужно тщательно наблюдать за изменениями в состоянии здоровья малыша и своевременно сообщать о них работникам детского сада;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В период адаптации малыш особенно нуждается в теплом, ласковом обращении с ним. Будьте внимательны к малышу , заботливы и терпеливы;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Дома необходимо поддерживать спокойную обстановку, не перегружайте впечатлениями, не принимайте и не посещайте гостей.</a:t>
            </a:r>
            <a:endParaRPr lang="ru-RU" altLang="ru-RU" sz="24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59668" y="107429"/>
            <a:ext cx="3753272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родителям</a:t>
            </a:r>
            <a:endParaRPr lang="ru-RU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95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1840" y="1187549"/>
            <a:ext cx="8856984" cy="4099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И дома и в саду говорите с малышом спокойно.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altLang="ru-RU" sz="28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Пусть малыша отводит тот родитель или родственник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которым ему легче расстаться.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altLang="ru-RU" sz="28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Обязательно скажите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что вы придете и обозначьте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когда.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altLang="ru-RU" sz="28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У вас должен быть свой ритуал прощания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после чего вы уходите уверенно.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2400" y="5003973"/>
            <a:ext cx="2196889" cy="21968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5681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3848" y="620851"/>
            <a:ext cx="8712968" cy="530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 Поверить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что малыш вовсе не «слабое» создание.</a:t>
            </a:r>
          </a:p>
          <a:p>
            <a:endParaRPr lang="ru-RU" altLang="ru-RU" sz="28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Адаптационная система ребенка достаточно сильна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чтобы это испытание выдержать. </a:t>
            </a:r>
          </a:p>
          <a:p>
            <a:endParaRPr lang="ru-RU" altLang="ru-RU" sz="28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Парадоксально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но факт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хорошо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что кроха плачет. Поверьте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у него настоящее горе. </a:t>
            </a:r>
          </a:p>
          <a:p>
            <a:endParaRPr lang="ru-RU" altLang="ru-RU" sz="28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Плачь – помощник нервной системы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он не дает ей перегружаться. </a:t>
            </a:r>
          </a:p>
          <a:p>
            <a:endParaRPr lang="ru-RU" altLang="ru-RU" sz="28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Поэтому не бойтесь детского плача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не сердитесь на ребенка за плачь.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1960" y="5940077"/>
            <a:ext cx="2231704" cy="134468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18591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808" y="971525"/>
            <a:ext cx="9361040" cy="5702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  Призовите на помощь сказку или игру.</a:t>
            </a:r>
          </a:p>
          <a:p>
            <a:pPr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Вы можете придумать сказку о том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как мишка пошел в сад. Как ему там понравилось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сначала было неуютно и немного страшно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но он подружился с детьми и воспитателем. Эту сказку вы можете проиграть с игрушками.</a:t>
            </a:r>
          </a:p>
          <a:p>
            <a:pPr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И в ней ключевым моментом являются возвращение мамы за ребенком. </a:t>
            </a:r>
          </a:p>
          <a:p>
            <a:pPr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Ни в коем случае не прерывайте повествования. Пока не настанет этот момент.</a:t>
            </a:r>
          </a:p>
          <a:p>
            <a:pPr>
              <a:buFontTx/>
              <a:buNone/>
            </a:pP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Поступление в сад – это момент отделения мамы от ребенка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и это испытание для обоих. У мамы тоже «рвется сердце»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когда она видит</a:t>
            </a:r>
            <a:r>
              <a:rPr lang="en-US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как переживает ее малыш.</a:t>
            </a:r>
          </a:p>
        </p:txBody>
      </p:sp>
    </p:spTree>
    <p:extLst>
      <p:ext uri="{BB962C8B-B14F-4D97-AF65-F5344CB8AC3E}">
        <p14:creationId xmlns:p14="http://schemas.microsoft.com/office/powerpoint/2010/main" val="103396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896" y="1907629"/>
            <a:ext cx="8568952" cy="1924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Нельзя пугать детским садом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altLang="ru-RU" sz="3200" b="1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Нельзя плохо отзываться о воспитателях или о саде при ребенке.</a:t>
            </a:r>
            <a:endParaRPr lang="ru-RU" altLang="ru-RU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928" y="4355901"/>
            <a:ext cx="3096344" cy="255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24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320</TotalTime>
  <Words>727</Words>
  <Application>Microsoft Office PowerPoint</Application>
  <PresentationFormat>Произвольный</PresentationFormat>
  <Paragraphs>78</Paragraphs>
  <Slides>12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Капля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 сытник</cp:lastModifiedBy>
  <cp:revision>47</cp:revision>
  <cp:lastPrinted>1601-01-01T00:00:00Z</cp:lastPrinted>
  <dcterms:created xsi:type="dcterms:W3CDTF">2010-10-28T08:00:51Z</dcterms:created>
  <dcterms:modified xsi:type="dcterms:W3CDTF">2024-12-11T06:56:58Z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958408</vt:lpwstr>
  </property>
  <property fmtid="{D5CDD505-2E9C-101B-9397-08002B2CF9AE}" pid="3" name="NXPowerLiteSettings">
    <vt:lpwstr>C700052003A000</vt:lpwstr>
  </property>
  <property fmtid="{D5CDD505-2E9C-101B-9397-08002B2CF9AE}" pid="4" name="NXPowerLiteVersion">
    <vt:lpwstr>D8.0.4</vt:lpwstr>
  </property>
</Properties>
</file>